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373" r:id="rId2"/>
    <p:sldId id="369" r:id="rId3"/>
    <p:sldId id="326" r:id="rId4"/>
    <p:sldId id="344" r:id="rId5"/>
    <p:sldId id="327" r:id="rId6"/>
    <p:sldId id="376" r:id="rId7"/>
    <p:sldId id="358" r:id="rId8"/>
    <p:sldId id="382" r:id="rId9"/>
    <p:sldId id="347" r:id="rId10"/>
    <p:sldId id="348" r:id="rId11"/>
    <p:sldId id="359" r:id="rId12"/>
    <p:sldId id="383" r:id="rId13"/>
    <p:sldId id="349" r:id="rId14"/>
    <p:sldId id="384" r:id="rId15"/>
    <p:sldId id="360" r:id="rId16"/>
    <p:sldId id="385" r:id="rId17"/>
    <p:sldId id="377" r:id="rId18"/>
    <p:sldId id="379" r:id="rId19"/>
    <p:sldId id="380" r:id="rId20"/>
    <p:sldId id="318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1">
          <p15:clr>
            <a:srgbClr val="A4A3A4"/>
          </p15:clr>
        </p15:guide>
        <p15:guide id="2" pos="10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6A65"/>
    <a:srgbClr val="A1B818"/>
    <a:srgbClr val="726D64"/>
    <a:srgbClr val="99B414"/>
    <a:srgbClr val="90A913"/>
    <a:srgbClr val="546F17"/>
    <a:srgbClr val="316E18"/>
    <a:srgbClr val="133967"/>
    <a:srgbClr val="761012"/>
    <a:srgbClr val="154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1144" autoAdjust="0"/>
  </p:normalViewPr>
  <p:slideViewPr>
    <p:cSldViewPr snapToGrid="0" snapToObjects="1">
      <p:cViewPr varScale="1">
        <p:scale>
          <a:sx n="106" d="100"/>
          <a:sy n="106" d="100"/>
        </p:scale>
        <p:origin x="1764" y="102"/>
      </p:cViewPr>
      <p:guideLst>
        <p:guide orient="horz" pos="2181"/>
        <p:guide pos="10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278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78" y="0"/>
            <a:ext cx="3038278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293D1-767D-494D-B338-0442CA3F4DB3}" type="datetimeFigureOut">
              <a:rPr lang="en-GB" smtClean="0"/>
              <a:pPr/>
              <a:t>13/07/2015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091"/>
            <a:ext cx="3038278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78" y="8830091"/>
            <a:ext cx="3038278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DFE05-4857-4584-9956-B12C54537B1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215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FADF0-5DD7-416F-B950-A9C83C7958ED}" type="datetimeFigureOut">
              <a:rPr lang="en-GB" smtClean="0"/>
              <a:pPr/>
              <a:t>13/07/2015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A9797-0FE0-4EC8-84C7-85CFA90635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426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A9797-0FE0-4EC8-84C7-85CFA90635D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88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A9797-0FE0-4EC8-84C7-85CFA90635DC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317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A9797-0FE0-4EC8-84C7-85CFA90635D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416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A9797-0FE0-4EC8-84C7-85CFA90635D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194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A9797-0FE0-4EC8-84C7-85CFA90635D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785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A9797-0FE0-4EC8-84C7-85CFA90635D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475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A9797-0FE0-4EC8-84C7-85CFA90635D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211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A9797-0FE0-4EC8-84C7-85CFA90635DC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492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A9797-0FE0-4EC8-84C7-85CFA90635D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200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A9797-0FE0-4EC8-84C7-85CFA90635D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20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lv-LV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v-LV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614E0AD7-9F6A-4A0B-A232-1510169BA3E3}" type="datetime1">
              <a:rPr lang="en-US" smtClean="0"/>
              <a:pPr algn="ctr" eaLnBrk="1" latinLnBrk="0" hangingPunct="1"/>
              <a:t>7/13/2015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v-LV" smtClean="0"/>
              <a:t>Click to edit Master text styles</a:t>
            </a:r>
          </a:p>
          <a:p>
            <a:pPr lvl="1" eaLnBrk="1" latinLnBrk="0" hangingPunct="1"/>
            <a:r>
              <a:rPr lang="lv-LV" smtClean="0"/>
              <a:t>Second level</a:t>
            </a:r>
          </a:p>
          <a:p>
            <a:pPr lvl="2" eaLnBrk="1" latinLnBrk="0" hangingPunct="1"/>
            <a:r>
              <a:rPr lang="lv-LV" smtClean="0"/>
              <a:t>Third level</a:t>
            </a:r>
          </a:p>
          <a:p>
            <a:pPr lvl="3" eaLnBrk="1" latinLnBrk="0" hangingPunct="1"/>
            <a:r>
              <a:rPr lang="lv-LV" smtClean="0"/>
              <a:t>Fourth level</a:t>
            </a:r>
          </a:p>
          <a:p>
            <a:pPr lvl="4" eaLnBrk="1" latinLnBrk="0" hangingPunct="1"/>
            <a:r>
              <a:rPr lang="lv-LV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B760B43-00E7-469E-9E80-226C1D1AA7F5}" type="datetime1">
              <a:rPr lang="en-US" smtClean="0"/>
              <a:pPr eaLnBrk="1" latinLnBrk="0" hangingPunct="1"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lv-LV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lv-LV" smtClean="0"/>
              <a:t>Click to edit Master text styles</a:t>
            </a:r>
          </a:p>
          <a:p>
            <a:pPr lvl="1" eaLnBrk="1" latinLnBrk="0" hangingPunct="1"/>
            <a:r>
              <a:rPr lang="lv-LV" smtClean="0"/>
              <a:t>Second level</a:t>
            </a:r>
          </a:p>
          <a:p>
            <a:pPr lvl="2" eaLnBrk="1" latinLnBrk="0" hangingPunct="1"/>
            <a:r>
              <a:rPr lang="lv-LV" smtClean="0"/>
              <a:t>Third level</a:t>
            </a:r>
          </a:p>
          <a:p>
            <a:pPr lvl="3" eaLnBrk="1" latinLnBrk="0" hangingPunct="1"/>
            <a:r>
              <a:rPr lang="lv-LV" smtClean="0"/>
              <a:t>Fourth level</a:t>
            </a:r>
          </a:p>
          <a:p>
            <a:pPr lvl="4" eaLnBrk="1" latinLnBrk="0" hangingPunct="1"/>
            <a:r>
              <a:rPr lang="lv-LV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D5E0C9AA-D9A3-4E65-961C-6A7ABEFC3DC8}" type="datetime1">
              <a:rPr lang="en-US" smtClean="0"/>
              <a:pPr eaLnBrk="1" latinLnBrk="0" hangingPunct="1"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lv-LV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A2BAFC1-2BFC-4DEA-B941-922A658E144B}" type="datetime1">
              <a:rPr lang="en-US" smtClean="0"/>
              <a:pPr eaLnBrk="1" latinLnBrk="0" hangingPunct="1"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lv-LV" smtClean="0"/>
              <a:t>Click to edit Master text styles</a:t>
            </a:r>
          </a:p>
          <a:p>
            <a:pPr lvl="1" eaLnBrk="1" latinLnBrk="0" hangingPunct="1"/>
            <a:r>
              <a:rPr lang="lv-LV" smtClean="0"/>
              <a:t>Second level</a:t>
            </a:r>
          </a:p>
          <a:p>
            <a:pPr lvl="2" eaLnBrk="1" latinLnBrk="0" hangingPunct="1"/>
            <a:r>
              <a:rPr lang="lv-LV" smtClean="0"/>
              <a:t>Third level</a:t>
            </a:r>
          </a:p>
          <a:p>
            <a:pPr lvl="3" eaLnBrk="1" latinLnBrk="0" hangingPunct="1"/>
            <a:r>
              <a:rPr lang="lv-LV" smtClean="0"/>
              <a:t>Fourth level</a:t>
            </a:r>
          </a:p>
          <a:p>
            <a:pPr lvl="4" eaLnBrk="1" latinLnBrk="0" hangingPunct="1"/>
            <a:r>
              <a:rPr lang="lv-LV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v-LV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lv-LV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01A195-68EB-44BC-A0E6-807B00EAC8F3}" type="datetime1">
              <a:rPr lang="en-US" smtClean="0"/>
              <a:pPr eaLnBrk="1" latinLnBrk="0" hangingPunct="1"/>
              <a:t>7/13/2015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lv-LV" smtClean="0"/>
              <a:t>Click to edit Master text styles</a:t>
            </a:r>
          </a:p>
          <a:p>
            <a:pPr lvl="1" eaLnBrk="1" latinLnBrk="0" hangingPunct="1"/>
            <a:r>
              <a:rPr lang="lv-LV" smtClean="0"/>
              <a:t>Second level</a:t>
            </a:r>
          </a:p>
          <a:p>
            <a:pPr lvl="2" eaLnBrk="1" latinLnBrk="0" hangingPunct="1"/>
            <a:r>
              <a:rPr lang="lv-LV" smtClean="0"/>
              <a:t>Third level</a:t>
            </a:r>
          </a:p>
          <a:p>
            <a:pPr lvl="3" eaLnBrk="1" latinLnBrk="0" hangingPunct="1"/>
            <a:r>
              <a:rPr lang="lv-LV" smtClean="0"/>
              <a:t>Fourth level</a:t>
            </a:r>
          </a:p>
          <a:p>
            <a:pPr lvl="4" eaLnBrk="1" latinLnBrk="0" hangingPunct="1"/>
            <a:r>
              <a:rPr lang="lv-LV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lv-LV" smtClean="0"/>
              <a:t>Click to edit Master text styles</a:t>
            </a:r>
          </a:p>
          <a:p>
            <a:pPr lvl="1" eaLnBrk="1" latinLnBrk="0" hangingPunct="1"/>
            <a:r>
              <a:rPr lang="lv-LV" smtClean="0"/>
              <a:t>Second level</a:t>
            </a:r>
          </a:p>
          <a:p>
            <a:pPr lvl="2" eaLnBrk="1" latinLnBrk="0" hangingPunct="1"/>
            <a:r>
              <a:rPr lang="lv-LV" smtClean="0"/>
              <a:t>Third level</a:t>
            </a:r>
          </a:p>
          <a:p>
            <a:pPr lvl="3" eaLnBrk="1" latinLnBrk="0" hangingPunct="1"/>
            <a:r>
              <a:rPr lang="lv-LV" smtClean="0"/>
              <a:t>Fourth level</a:t>
            </a:r>
          </a:p>
          <a:p>
            <a:pPr lvl="4" eaLnBrk="1" latinLnBrk="0" hangingPunct="1"/>
            <a:r>
              <a:rPr lang="lv-LV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417EBAE8-EC49-4B94-A6B7-84C6DD58FC64}" type="datetime1">
              <a:rPr lang="en-US" smtClean="0"/>
              <a:pPr eaLnBrk="1" latinLnBrk="0" hangingPunct="1"/>
              <a:t>7/13/2015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lv-LV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lv-LV" smtClean="0"/>
              <a:t>Click to edit Master text styles</a:t>
            </a:r>
          </a:p>
          <a:p>
            <a:pPr lvl="1" eaLnBrk="1" latinLnBrk="0" hangingPunct="1"/>
            <a:r>
              <a:rPr lang="lv-LV" smtClean="0"/>
              <a:t>Second level</a:t>
            </a:r>
          </a:p>
          <a:p>
            <a:pPr lvl="2" eaLnBrk="1" latinLnBrk="0" hangingPunct="1"/>
            <a:r>
              <a:rPr lang="lv-LV" smtClean="0"/>
              <a:t>Third level</a:t>
            </a:r>
          </a:p>
          <a:p>
            <a:pPr lvl="3" eaLnBrk="1" latinLnBrk="0" hangingPunct="1"/>
            <a:r>
              <a:rPr lang="lv-LV" smtClean="0"/>
              <a:t>Fourth level</a:t>
            </a:r>
          </a:p>
          <a:p>
            <a:pPr lvl="4" eaLnBrk="1" latinLnBrk="0" hangingPunct="1"/>
            <a:r>
              <a:rPr lang="lv-LV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lv-LV" smtClean="0"/>
              <a:t>Click to edit Master text styles</a:t>
            </a:r>
          </a:p>
          <a:p>
            <a:pPr lvl="1" eaLnBrk="1" latinLnBrk="0" hangingPunct="1"/>
            <a:r>
              <a:rPr lang="lv-LV" smtClean="0"/>
              <a:t>Second level</a:t>
            </a:r>
          </a:p>
          <a:p>
            <a:pPr lvl="2" eaLnBrk="1" latinLnBrk="0" hangingPunct="1"/>
            <a:r>
              <a:rPr lang="lv-LV" smtClean="0"/>
              <a:t>Third level</a:t>
            </a:r>
          </a:p>
          <a:p>
            <a:pPr lvl="3" eaLnBrk="1" latinLnBrk="0" hangingPunct="1"/>
            <a:r>
              <a:rPr lang="lv-LV" smtClean="0"/>
              <a:t>Fourth level</a:t>
            </a:r>
          </a:p>
          <a:p>
            <a:pPr lvl="4" eaLnBrk="1" latinLnBrk="0" hangingPunct="1"/>
            <a:r>
              <a:rPr lang="lv-LV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71784132-9291-4495-A13D-20F542CAC91B}" type="datetime1">
              <a:rPr lang="en-US" smtClean="0"/>
              <a:pPr eaLnBrk="1" latinLnBrk="0" hangingPunct="1"/>
              <a:t>7/13/2015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lv-LV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lv-LV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E35B074-4515-4748-A184-FA9616CC430F}" type="datetime1">
              <a:rPr lang="en-US" smtClean="0"/>
              <a:pPr eaLnBrk="1" latinLnBrk="0" hangingPunct="1"/>
              <a:t>7/13/2015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F55C48D-9D32-478E-830E-A789D97FCD41}" type="datetime1">
              <a:rPr lang="en-US" smtClean="0"/>
              <a:pPr eaLnBrk="1" latinLnBrk="0" hangingPunct="1"/>
              <a:t>7/13/2015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lv-LV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B69257-58FB-4642-8068-480A17888EE5}" type="datetime1">
              <a:rPr lang="en-US" smtClean="0"/>
              <a:pPr eaLnBrk="1" latinLnBrk="0" hangingPunct="1"/>
              <a:t>7/13/2015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v-LV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lv-LV" smtClean="0"/>
              <a:t>Click to edit Master text styles</a:t>
            </a:r>
          </a:p>
          <a:p>
            <a:pPr lvl="1" eaLnBrk="1" latinLnBrk="0" hangingPunct="1"/>
            <a:r>
              <a:rPr lang="lv-LV" smtClean="0"/>
              <a:t>Second level</a:t>
            </a:r>
          </a:p>
          <a:p>
            <a:pPr lvl="2" eaLnBrk="1" latinLnBrk="0" hangingPunct="1"/>
            <a:r>
              <a:rPr lang="lv-LV" smtClean="0"/>
              <a:t>Third level</a:t>
            </a:r>
          </a:p>
          <a:p>
            <a:pPr lvl="3" eaLnBrk="1" latinLnBrk="0" hangingPunct="1"/>
            <a:r>
              <a:rPr lang="lv-LV" smtClean="0"/>
              <a:t>Fourth level</a:t>
            </a:r>
          </a:p>
          <a:p>
            <a:pPr lvl="4" eaLnBrk="1" latinLnBrk="0" hangingPunct="1"/>
            <a:r>
              <a:rPr lang="lv-LV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lv-LV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lv-LV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D6050B62-A17A-45DE-AFC1-6C827663C2D8}" type="datetime1">
              <a:rPr lang="en-US" smtClean="0"/>
              <a:pPr eaLnBrk="1" latinLnBrk="0" hangingPunct="1"/>
              <a:t>7/13/2015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v-LV" dirty="0" err="1" smtClean="0"/>
              <a:t>Drag</a:t>
            </a:r>
            <a:r>
              <a:rPr kumimoji="0" lang="lv-LV" dirty="0" smtClean="0"/>
              <a:t> </a:t>
            </a:r>
            <a:r>
              <a:rPr kumimoji="0" lang="lv-LV" dirty="0" err="1" smtClean="0"/>
              <a:t>picture</a:t>
            </a:r>
            <a:r>
              <a:rPr kumimoji="0" lang="lv-LV" dirty="0" smtClean="0"/>
              <a:t> to </a:t>
            </a:r>
            <a:r>
              <a:rPr kumimoji="0" lang="lv-LV" dirty="0" err="1" smtClean="0"/>
              <a:t>placeholder</a:t>
            </a:r>
            <a:r>
              <a:rPr kumimoji="0" lang="lv-LV" dirty="0" smtClean="0"/>
              <a:t> </a:t>
            </a:r>
            <a:r>
              <a:rPr kumimoji="0" lang="lv-LV" dirty="0" err="1" smtClean="0"/>
              <a:t>or</a:t>
            </a:r>
            <a:r>
              <a:rPr kumimoji="0" lang="lv-LV" dirty="0" smtClean="0"/>
              <a:t> </a:t>
            </a:r>
            <a:r>
              <a:rPr kumimoji="0" lang="lv-LV" dirty="0" err="1" smtClean="0"/>
              <a:t>click</a:t>
            </a:r>
            <a:r>
              <a:rPr kumimoji="0" lang="lv-LV" dirty="0" smtClean="0"/>
              <a:t> </a:t>
            </a:r>
            <a:r>
              <a:rPr kumimoji="0" lang="lv-LV" dirty="0" err="1" smtClean="0"/>
              <a:t>icon</a:t>
            </a:r>
            <a:r>
              <a:rPr kumimoji="0" lang="lv-LV" dirty="0" smtClean="0"/>
              <a:t> to </a:t>
            </a:r>
            <a:r>
              <a:rPr kumimoji="0" lang="lv-LV" dirty="0" err="1" smtClean="0"/>
              <a:t>add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lv-LV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v-LV" smtClean="0"/>
              <a:t>Click to edit Master text styles</a:t>
            </a:r>
          </a:p>
          <a:p>
            <a:pPr lvl="1" eaLnBrk="1" latinLnBrk="0" hangingPunct="1"/>
            <a:r>
              <a:rPr kumimoji="0" lang="lv-LV" smtClean="0"/>
              <a:t>Second level</a:t>
            </a:r>
          </a:p>
          <a:p>
            <a:pPr lvl="2" eaLnBrk="1" latinLnBrk="0" hangingPunct="1"/>
            <a:r>
              <a:rPr kumimoji="0" lang="lv-LV" smtClean="0"/>
              <a:t>Third level</a:t>
            </a:r>
          </a:p>
          <a:p>
            <a:pPr lvl="3" eaLnBrk="1" latinLnBrk="0" hangingPunct="1"/>
            <a:r>
              <a:rPr kumimoji="0" lang="lv-LV" smtClean="0"/>
              <a:t>Fourth level</a:t>
            </a:r>
          </a:p>
          <a:p>
            <a:pPr lvl="4" eaLnBrk="1" latinLnBrk="0" hangingPunct="1"/>
            <a:r>
              <a:rPr kumimoji="0" lang="lv-LV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E2385193-3F78-4630-B91E-3262BE1CC591}" type="datetime1">
              <a:rPr lang="en-US" smtClean="0"/>
              <a:pPr eaLnBrk="1" latinLnBrk="0" hangingPunct="1"/>
              <a:t>7/13/2015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.jpeg"/><Relationship Id="rId7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rasmus-entrepreneurs.eu/" TargetMode="External"/><Relationship Id="rId5" Type="http://schemas.openxmlformats.org/officeDocument/2006/relationships/image" Target="../media/image12.jpeg"/><Relationship Id="rId10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rasmus-entrepreneurs.eu/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reinisbudrikis@gmail.com" TargetMode="External"/><Relationship Id="rId3" Type="http://schemas.openxmlformats.org/officeDocument/2006/relationships/image" Target="../media/image31.png"/><Relationship Id="rId7" Type="http://schemas.openxmlformats.org/officeDocument/2006/relationships/hyperlink" Target="mailto:reinis.budrikis@riseba.l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7.pn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1.png"/><Relationship Id="rId10" Type="http://schemas.openxmlformats.org/officeDocument/2006/relationships/image" Target="../media/image20.jpeg"/><Relationship Id="rId4" Type="http://schemas.openxmlformats.org/officeDocument/2006/relationships/image" Target="../media/image10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91" y="4441467"/>
            <a:ext cx="4334221" cy="144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988312" y="5890814"/>
            <a:ext cx="4001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b="1" dirty="0" err="1" smtClean="0">
                <a:solidFill>
                  <a:srgbClr val="716A65"/>
                </a:solidFill>
                <a:latin typeface="Arial" pitchFamily="34" charset="0"/>
                <a:cs typeface="Arial" pitchFamily="34" charset="0"/>
              </a:rPr>
              <a:t>Mg.sc.soc</a:t>
            </a:r>
            <a:r>
              <a:rPr lang="lv-LV" sz="2000" b="1" dirty="0" smtClean="0">
                <a:solidFill>
                  <a:srgbClr val="716A65"/>
                </a:solidFill>
                <a:latin typeface="Arial" pitchFamily="34" charset="0"/>
                <a:cs typeface="Arial" pitchFamily="34" charset="0"/>
              </a:rPr>
              <a:t>. Reinis Budriķis</a:t>
            </a:r>
          </a:p>
          <a:p>
            <a:r>
              <a:rPr lang="lv-LV" sz="2000" b="1" dirty="0" smtClean="0">
                <a:solidFill>
                  <a:srgbClr val="716A65"/>
                </a:solidFill>
                <a:latin typeface="Arial" pitchFamily="34" charset="0"/>
                <a:cs typeface="Arial" pitchFamily="34" charset="0"/>
              </a:rPr>
              <a:t>Projektu daļas vadītājs</a:t>
            </a:r>
            <a:endParaRPr lang="lv-LV" sz="2000" b="1" dirty="0">
              <a:solidFill>
                <a:srgbClr val="716A6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7604" y="1883489"/>
            <a:ext cx="9144000" cy="338554"/>
          </a:xfrm>
          <a:prstGeom prst="rect">
            <a:avLst/>
          </a:prstGeom>
          <a:solidFill>
            <a:srgbClr val="A1B818"/>
          </a:solidFill>
          <a:ln>
            <a:solidFill>
              <a:srgbClr val="A1B81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600"/>
          </a:p>
        </p:txBody>
      </p:sp>
      <p:sp>
        <p:nvSpPr>
          <p:cNvPr id="2" name="Rectangle 1"/>
          <p:cNvSpPr/>
          <p:nvPr/>
        </p:nvSpPr>
        <p:spPr>
          <a:xfrm>
            <a:off x="678591" y="2800618"/>
            <a:ext cx="77316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5400" b="1" dirty="0" smtClean="0">
                <a:solidFill>
                  <a:srgbClr val="726D64"/>
                </a:solidFill>
                <a:latin typeface="Calibri" pitchFamily="34" charset="0"/>
                <a:cs typeface="Arial" pitchFamily="34" charset="0"/>
              </a:rPr>
              <a:t>ERASMUS JAUNAJIEM UZŅĒMĒJIEM</a:t>
            </a:r>
            <a:endParaRPr lang="lv-LV" sz="5400" b="1" dirty="0">
              <a:solidFill>
                <a:srgbClr val="716A65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84" y="145907"/>
            <a:ext cx="4552829" cy="150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0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" y="1897445"/>
            <a:ext cx="9143999" cy="3487356"/>
          </a:xfrm>
        </p:spPr>
        <p:txBody>
          <a:bodyPr lIns="64291" tIns="32146" rIns="64291" bIns="32146">
            <a:noAutofit/>
          </a:bodyPr>
          <a:lstStyle/>
          <a:p>
            <a:pPr>
              <a:buClr>
                <a:srgbClr val="A1B818"/>
              </a:buClr>
            </a:pPr>
            <a:r>
              <a:rPr lang="lv-LV" altLang="fi-FI" sz="2000" b="1" cap="all" dirty="0" smtClean="0">
                <a:solidFill>
                  <a:srgbClr val="716A65"/>
                </a:solidFill>
                <a:latin typeface="Calibri" pitchFamily="34" charset="0"/>
              </a:rPr>
              <a:t>Gūt pieredzi par uzņēmējdarbības attīstību</a:t>
            </a:r>
          </a:p>
          <a:p>
            <a:pPr>
              <a:buClr>
                <a:srgbClr val="A1B818"/>
              </a:buClr>
            </a:pPr>
            <a:r>
              <a:rPr lang="lv-LV" altLang="fi-FI" sz="2000" b="1" cap="all" dirty="0" smtClean="0">
                <a:solidFill>
                  <a:srgbClr val="716A65"/>
                </a:solidFill>
                <a:latin typeface="Calibri" pitchFamily="34" charset="0"/>
              </a:rPr>
              <a:t>Uzsākt savu uzņēmējdarbību</a:t>
            </a:r>
          </a:p>
          <a:p>
            <a:pPr>
              <a:buClr>
                <a:srgbClr val="A1B818"/>
              </a:buClr>
            </a:pPr>
            <a:r>
              <a:rPr lang="lv-LV" altLang="fi-FI" sz="2000" b="1" cap="all" dirty="0" smtClean="0">
                <a:solidFill>
                  <a:srgbClr val="716A65"/>
                </a:solidFill>
                <a:latin typeface="Calibri" pitchFamily="34" charset="0"/>
              </a:rPr>
              <a:t>Attīstīt savu biznesu</a:t>
            </a:r>
          </a:p>
          <a:p>
            <a:pPr>
              <a:buClr>
                <a:srgbClr val="A1B818"/>
              </a:buClr>
            </a:pPr>
            <a:r>
              <a:rPr lang="lv-LV" altLang="fi-FI" sz="2000" b="1" cap="all" dirty="0" smtClean="0">
                <a:solidFill>
                  <a:srgbClr val="716A65"/>
                </a:solidFill>
                <a:latin typeface="Calibri" pitchFamily="34" charset="0"/>
              </a:rPr>
              <a:t>Iegūt starptautiskus kontaktus</a:t>
            </a:r>
          </a:p>
          <a:p>
            <a:pPr>
              <a:buClr>
                <a:srgbClr val="A1B818"/>
              </a:buClr>
            </a:pPr>
            <a:r>
              <a:rPr lang="lv-LV" altLang="fi-FI" sz="2000" b="1" cap="all" dirty="0" smtClean="0">
                <a:solidFill>
                  <a:srgbClr val="716A65"/>
                </a:solidFill>
                <a:latin typeface="Calibri" pitchFamily="34" charset="0"/>
              </a:rPr>
              <a:t>Iegūt zināšanas par starptautisko tirgu</a:t>
            </a:r>
          </a:p>
          <a:p>
            <a:pPr>
              <a:buClr>
                <a:srgbClr val="A1B818"/>
              </a:buClr>
            </a:pPr>
            <a:r>
              <a:rPr lang="lv-LV" altLang="fi-FI" sz="2000" b="1" cap="all" dirty="0" smtClean="0">
                <a:solidFill>
                  <a:srgbClr val="716A65"/>
                </a:solidFill>
                <a:latin typeface="Calibri" pitchFamily="34" charset="0"/>
              </a:rPr>
              <a:t>Iegūt klientus </a:t>
            </a:r>
          </a:p>
          <a:p>
            <a:pPr>
              <a:buClr>
                <a:srgbClr val="A1B818"/>
              </a:buClr>
            </a:pPr>
            <a:r>
              <a:rPr lang="lv-LV" altLang="fi-FI" sz="2000" b="1" cap="all" dirty="0" smtClean="0">
                <a:solidFill>
                  <a:srgbClr val="716A65"/>
                </a:solidFill>
                <a:latin typeface="Calibri" pitchFamily="34" charset="0"/>
              </a:rPr>
              <a:t>Iegūt investorus un sadarbības partnerus</a:t>
            </a:r>
          </a:p>
          <a:p>
            <a:pPr>
              <a:buClr>
                <a:srgbClr val="A1B818"/>
              </a:buClr>
            </a:pPr>
            <a:r>
              <a:rPr lang="lv-LV" altLang="fi-FI" sz="2000" b="1" cap="all" dirty="0" smtClean="0">
                <a:solidFill>
                  <a:srgbClr val="716A65"/>
                </a:solidFill>
                <a:latin typeface="Calibri" pitchFamily="34" charset="0"/>
              </a:rPr>
              <a:t>Izzināt starpvalstu kultūru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1323974"/>
            <a:ext cx="7316032" cy="192723"/>
          </a:xfrm>
          <a:prstGeom prst="rect">
            <a:avLst/>
          </a:prstGeom>
          <a:solidFill>
            <a:srgbClr val="A1B81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RISEBA 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52" y="6476747"/>
            <a:ext cx="1665514" cy="3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12" y="1111789"/>
            <a:ext cx="1865385" cy="61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reinis.budrikis\Desktop\B4E+Logo+Transparen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878" y="6165063"/>
            <a:ext cx="1115122" cy="7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reteconsulting.eu/wp-content/uploads/2015/01/vapor-de-ster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5541"/>
            <a:ext cx="1820323" cy="98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2222"/>
          </a:xfrm>
        </p:spPr>
        <p:txBody>
          <a:bodyPr>
            <a:noAutofit/>
          </a:bodyPr>
          <a:lstStyle/>
          <a:p>
            <a:pPr algn="ctr"/>
            <a:r>
              <a:rPr lang="lv-LV" sz="4000" b="1" cap="all" dirty="0" smtClean="0">
                <a:solidFill>
                  <a:srgbClr val="A1B818"/>
                </a:solidFill>
                <a:latin typeface="Arial" pitchFamily="34" charset="0"/>
                <a:cs typeface="Arial" pitchFamily="34" charset="0"/>
              </a:rPr>
              <a:t>Ieguvums jaunajiem uzņēmējiem</a:t>
            </a:r>
            <a:endParaRPr lang="lv-LV" sz="4000" b="1" cap="all" dirty="0">
              <a:solidFill>
                <a:srgbClr val="A1B81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" y="1323974"/>
            <a:ext cx="533400" cy="192724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94032-CD4C-4C25-B0C2-CEC720522D92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09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323974"/>
            <a:ext cx="7316032" cy="192723"/>
          </a:xfrm>
          <a:prstGeom prst="rect">
            <a:avLst/>
          </a:prstGeom>
          <a:solidFill>
            <a:srgbClr val="A1B81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RISEBA 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52" y="6476747"/>
            <a:ext cx="1665514" cy="3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12" y="1111789"/>
            <a:ext cx="1865385" cy="61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reinis.budrikis\Desktop\B4E+Logo+Transparen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878" y="6165063"/>
            <a:ext cx="1115122" cy="7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reteconsulting.eu/wp-content/uploads/2015/01/vapor-de-ster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5541"/>
            <a:ext cx="1820323" cy="98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2222"/>
          </a:xfrm>
        </p:spPr>
        <p:txBody>
          <a:bodyPr>
            <a:noAutofit/>
          </a:bodyPr>
          <a:lstStyle/>
          <a:p>
            <a:pPr algn="ctr"/>
            <a:r>
              <a:rPr lang="lv-LV" sz="4000" b="1" cap="all" dirty="0" smtClean="0">
                <a:solidFill>
                  <a:srgbClr val="A1B818"/>
                </a:solidFill>
                <a:latin typeface="Arial" pitchFamily="34" charset="0"/>
                <a:cs typeface="Arial" pitchFamily="34" charset="0"/>
              </a:rPr>
              <a:t>Stipendijas apmērs</a:t>
            </a:r>
            <a:endParaRPr lang="lv-LV" sz="4000" b="1" cap="all" dirty="0">
              <a:solidFill>
                <a:srgbClr val="A1B81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" y="1323974"/>
            <a:ext cx="533400" cy="192724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94032-CD4C-4C25-B0C2-CEC720522D92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812335"/>
              </p:ext>
            </p:extLst>
          </p:nvPr>
        </p:nvGraphicFramePr>
        <p:xfrm>
          <a:off x="1364284" y="1958386"/>
          <a:ext cx="5914328" cy="3907155"/>
        </p:xfrm>
        <a:graphic>
          <a:graphicData uri="http://schemas.openxmlformats.org/drawingml/2006/table">
            <a:tbl>
              <a:tblPr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a:tblPr>
              <a:tblGrid>
                <a:gridCol w="2678187"/>
                <a:gridCol w="3236141"/>
              </a:tblGrid>
              <a:tr h="417998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Germany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€      830.00 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98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Estonia 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€      670.00 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98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Italy 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€      900.00 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98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Poland 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€      610.00 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98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Portugal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€      780.00 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98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Finland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€      950.00 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98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Denmark 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€   1,100.00 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09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323974"/>
            <a:ext cx="7316032" cy="192723"/>
          </a:xfrm>
          <a:prstGeom prst="rect">
            <a:avLst/>
          </a:prstGeom>
          <a:solidFill>
            <a:srgbClr val="A1B81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RISEBA 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52" y="6476747"/>
            <a:ext cx="1665514" cy="3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12" y="1111789"/>
            <a:ext cx="1865385" cy="61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reinis.budrikis\Desktop\B4E+Logo+Transparen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878" y="6165063"/>
            <a:ext cx="1115122" cy="7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reteconsulting.eu/wp-content/uploads/2015/01/vapor-de-ster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5541"/>
            <a:ext cx="1820323" cy="98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2222"/>
          </a:xfrm>
        </p:spPr>
        <p:txBody>
          <a:bodyPr>
            <a:noAutofit/>
          </a:bodyPr>
          <a:lstStyle/>
          <a:p>
            <a:pPr algn="ctr"/>
            <a:r>
              <a:rPr lang="lv-LV" sz="4000" b="1" cap="all" dirty="0" smtClean="0">
                <a:solidFill>
                  <a:srgbClr val="A1B818"/>
                </a:solidFill>
                <a:latin typeface="Arial" pitchFamily="34" charset="0"/>
                <a:cs typeface="Arial" pitchFamily="34" charset="0"/>
              </a:rPr>
              <a:t>Pieteikšanās projektam</a:t>
            </a:r>
            <a:endParaRPr lang="lv-LV" sz="4000" b="1" cap="all" dirty="0">
              <a:solidFill>
                <a:srgbClr val="A1B81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" y="1323974"/>
            <a:ext cx="533400" cy="192724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94032-CD4C-4C25-B0C2-CEC720522D92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" y="1897444"/>
            <a:ext cx="9143999" cy="4579303"/>
          </a:xfrm>
          <a:prstGeom prst="rect">
            <a:avLst/>
          </a:prstGeom>
        </p:spPr>
        <p:txBody>
          <a:bodyPr vert="horz" lIns="64291" tIns="32146" rIns="64291" bIns="32146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rgbClr val="A1B818"/>
              </a:buClr>
              <a:buSzPct val="60000"/>
              <a:buFont typeface="Wingdings"/>
              <a:buChar char=""/>
            </a:pPr>
            <a:r>
              <a:rPr lang="lv-LV" altLang="fi-FI" sz="2400" b="1" cap="all" dirty="0" smtClean="0">
                <a:solidFill>
                  <a:srgbClr val="716A65"/>
                </a:solidFill>
                <a:latin typeface="Calibri" pitchFamily="34" charset="0"/>
              </a:rPr>
              <a:t>Elektroniski - </a:t>
            </a:r>
            <a:r>
              <a:rPr lang="lv-LV" altLang="fi-FI" sz="2400" b="1" cap="all" dirty="0" smtClean="0">
                <a:solidFill>
                  <a:srgbClr val="716A65"/>
                </a:solidFill>
                <a:latin typeface="Calibri" pitchFamily="34" charset="0"/>
                <a:hlinkClick r:id="rId6"/>
              </a:rPr>
              <a:t>http://www.erasmus-entrepreneurs.eu/</a:t>
            </a:r>
            <a:endParaRPr lang="lv-LV" altLang="fi-FI" sz="2400" b="1" cap="all" dirty="0" smtClean="0">
              <a:solidFill>
                <a:srgbClr val="716A65"/>
              </a:solidFill>
              <a:latin typeface="Calibri" pitchFamily="34" charset="0"/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kumimoji="0" lang="lv-LV" altLang="fi-FI" sz="2000" b="1" i="0" u="none" strike="noStrike" kern="1200" cap="all" spc="0" normalizeH="0" baseline="0" noProof="0" dirty="0" smtClean="0">
              <a:ln>
                <a:noFill/>
              </a:ln>
              <a:solidFill>
                <a:srgbClr val="716A65"/>
              </a:solidFill>
              <a:effectLst/>
              <a:uLnTx/>
              <a:uFillTx/>
              <a:latin typeface="Calibri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lv-LV" altLang="fi-FI" sz="2000" b="1" i="0" u="none" strike="noStrike" kern="1200" cap="all" spc="0" normalizeH="0" baseline="0" noProof="0" dirty="0" smtClean="0">
              <a:ln>
                <a:noFill/>
              </a:ln>
              <a:solidFill>
                <a:srgbClr val="716A65"/>
              </a:solidFill>
              <a:effectLst/>
              <a:uLnTx/>
              <a:uFillTx/>
              <a:latin typeface="Calibri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lv-LV" altLang="fi-FI" sz="2000" b="0" i="0" u="none" strike="noStrike" kern="1200" cap="all" spc="0" normalizeH="0" baseline="0" noProof="0" dirty="0" smtClean="0">
              <a:ln>
                <a:noFill/>
              </a:ln>
              <a:solidFill>
                <a:srgbClr val="716A65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2430466"/>
            <a:ext cx="5845175" cy="351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61" y="2430466"/>
            <a:ext cx="7476354" cy="351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61" y="2430466"/>
            <a:ext cx="7820834" cy="351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5" y="2298593"/>
            <a:ext cx="8627370" cy="356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63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323974"/>
            <a:ext cx="7316032" cy="192723"/>
          </a:xfrm>
          <a:prstGeom prst="rect">
            <a:avLst/>
          </a:prstGeom>
          <a:solidFill>
            <a:srgbClr val="A1B81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RISEBA 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52" y="6476747"/>
            <a:ext cx="1665514" cy="3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12" y="1111789"/>
            <a:ext cx="1865385" cy="61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reinis.budrikis\Desktop\B4E+Logo+Transparen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878" y="6165063"/>
            <a:ext cx="1115122" cy="7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reteconsulting.eu/wp-content/uploads/2015/01/vapor-de-ster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5541"/>
            <a:ext cx="1820323" cy="98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2222"/>
          </a:xfrm>
        </p:spPr>
        <p:txBody>
          <a:bodyPr>
            <a:noAutofit/>
          </a:bodyPr>
          <a:lstStyle/>
          <a:p>
            <a:pPr algn="ctr"/>
            <a:r>
              <a:rPr lang="lv-LV" sz="4000" b="1" cap="all" dirty="0" smtClean="0">
                <a:solidFill>
                  <a:srgbClr val="A1B818"/>
                </a:solidFill>
                <a:latin typeface="Arial" pitchFamily="34" charset="0"/>
                <a:cs typeface="Arial" pitchFamily="34" charset="0"/>
              </a:rPr>
              <a:t>Pieteikšanās projektam</a:t>
            </a:r>
            <a:endParaRPr lang="lv-LV" sz="4000" b="1" cap="all" dirty="0">
              <a:solidFill>
                <a:srgbClr val="A1B81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" y="1323974"/>
            <a:ext cx="533400" cy="192724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94032-CD4C-4C25-B0C2-CEC720522D92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" y="1897444"/>
            <a:ext cx="9143999" cy="4579303"/>
          </a:xfrm>
          <a:prstGeom prst="rect">
            <a:avLst/>
          </a:prstGeom>
        </p:spPr>
        <p:txBody>
          <a:bodyPr vert="horz" lIns="64291" tIns="32146" rIns="64291" bIns="32146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rgbClr val="A1B818"/>
              </a:buClr>
              <a:buSzPct val="60000"/>
              <a:buFont typeface="Wingdings"/>
              <a:buChar char=""/>
            </a:pPr>
            <a:r>
              <a:rPr kumimoji="0" lang="lv-LV" altLang="fi-FI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716A65"/>
                </a:solidFill>
                <a:effectLst/>
                <a:uLnTx/>
                <a:uFillTx/>
                <a:latin typeface="Calibri" pitchFamily="34" charset="0"/>
              </a:rPr>
              <a:t>Aizpilda pieteikumu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kumimoji="0" lang="lv-LV" altLang="fi-FI" sz="2000" b="1" i="0" u="none" strike="noStrike" kern="1200" cap="all" spc="0" normalizeH="0" baseline="0" noProof="0" dirty="0" smtClean="0">
              <a:ln>
                <a:noFill/>
              </a:ln>
              <a:solidFill>
                <a:srgbClr val="716A65"/>
              </a:solidFill>
              <a:effectLst/>
              <a:uLnTx/>
              <a:uFillTx/>
              <a:latin typeface="Calibri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lv-LV" altLang="fi-FI" sz="2000" b="1" i="0" u="none" strike="noStrike" kern="1200" cap="all" spc="0" normalizeH="0" baseline="0" noProof="0" dirty="0" smtClean="0">
              <a:ln>
                <a:noFill/>
              </a:ln>
              <a:solidFill>
                <a:srgbClr val="716A65"/>
              </a:solidFill>
              <a:effectLst/>
              <a:uLnTx/>
              <a:uFillTx/>
              <a:latin typeface="Calibri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lv-LV" altLang="fi-FI" sz="2000" b="0" i="0" u="none" strike="noStrike" kern="1200" cap="all" spc="0" normalizeH="0" baseline="0" noProof="0" dirty="0" smtClean="0">
              <a:ln>
                <a:noFill/>
              </a:ln>
              <a:solidFill>
                <a:srgbClr val="716A65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257311"/>
            <a:ext cx="7640864" cy="445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09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323974"/>
            <a:ext cx="7316032" cy="192723"/>
          </a:xfrm>
          <a:prstGeom prst="rect">
            <a:avLst/>
          </a:prstGeom>
          <a:solidFill>
            <a:srgbClr val="A1B81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RISEBA 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52" y="6476747"/>
            <a:ext cx="1665514" cy="3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12" y="1111789"/>
            <a:ext cx="1865385" cy="61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reinis.budrikis\Desktop\B4E+Logo+Transparen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878" y="6165063"/>
            <a:ext cx="1115122" cy="7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reteconsulting.eu/wp-content/uploads/2015/01/vapor-de-ster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5541"/>
            <a:ext cx="1820323" cy="98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2222"/>
          </a:xfrm>
        </p:spPr>
        <p:txBody>
          <a:bodyPr>
            <a:noAutofit/>
          </a:bodyPr>
          <a:lstStyle/>
          <a:p>
            <a:pPr algn="ctr"/>
            <a:r>
              <a:rPr lang="lv-LV" sz="4000" b="1" cap="all" dirty="0" smtClean="0">
                <a:solidFill>
                  <a:srgbClr val="A1B818"/>
                </a:solidFill>
                <a:latin typeface="Arial" pitchFamily="34" charset="0"/>
                <a:cs typeface="Arial" pitchFamily="34" charset="0"/>
              </a:rPr>
              <a:t>Pieteikšanās projektam</a:t>
            </a:r>
            <a:endParaRPr lang="lv-LV" sz="4000" b="1" cap="all" dirty="0">
              <a:solidFill>
                <a:srgbClr val="A1B81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" y="1323974"/>
            <a:ext cx="533400" cy="192724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94032-CD4C-4C25-B0C2-CEC720522D92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" y="1897444"/>
            <a:ext cx="9143999" cy="4579303"/>
          </a:xfrm>
          <a:prstGeom prst="rect">
            <a:avLst/>
          </a:prstGeom>
        </p:spPr>
        <p:txBody>
          <a:bodyPr vert="horz" lIns="64291" tIns="32146" rIns="64291" bIns="32146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rgbClr val="A1B818"/>
              </a:buClr>
              <a:buSzPct val="60000"/>
              <a:buFont typeface="Wingdings"/>
              <a:buChar char=""/>
            </a:pPr>
            <a:r>
              <a:rPr lang="lv-LV" altLang="fi-FI" sz="3600" b="1" cap="all" dirty="0" smtClean="0">
                <a:solidFill>
                  <a:srgbClr val="716A65"/>
                </a:solidFill>
                <a:latin typeface="Calibri" pitchFamily="34" charset="0"/>
              </a:rPr>
              <a:t>Pievieno CV</a:t>
            </a:r>
          </a:p>
          <a:p>
            <a:pPr marL="320040" lvl="0" indent="-320040">
              <a:spcBef>
                <a:spcPts val="700"/>
              </a:spcBef>
              <a:buClr>
                <a:srgbClr val="A1B818"/>
              </a:buClr>
              <a:buSzPct val="60000"/>
              <a:buFont typeface="Wingdings"/>
              <a:buChar char=""/>
            </a:pPr>
            <a:r>
              <a:rPr kumimoji="0" lang="lv-LV" altLang="fi-FI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716A65"/>
                </a:solidFill>
                <a:effectLst/>
                <a:uLnTx/>
                <a:uFillTx/>
                <a:latin typeface="Calibri" pitchFamily="34" charset="0"/>
              </a:rPr>
              <a:t>Pievieno motivācijas vēstuli</a:t>
            </a:r>
          </a:p>
          <a:p>
            <a:pPr marL="320040" lvl="0" indent="-320040">
              <a:spcBef>
                <a:spcPts val="700"/>
              </a:spcBef>
              <a:buClr>
                <a:srgbClr val="A1B818"/>
              </a:buClr>
              <a:buSzPct val="60000"/>
              <a:buFont typeface="Wingdings"/>
              <a:buChar char=""/>
            </a:pPr>
            <a:r>
              <a:rPr lang="lv-LV" altLang="fi-FI" sz="3600" b="1" cap="all" dirty="0" smtClean="0">
                <a:solidFill>
                  <a:srgbClr val="716A65"/>
                </a:solidFill>
                <a:latin typeface="Calibri" pitchFamily="34" charset="0"/>
              </a:rPr>
              <a:t>Pievieno biznesa plānu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kumimoji="0" lang="lv-LV" altLang="fi-FI" sz="2000" b="1" i="0" u="none" strike="noStrike" kern="1200" cap="all" spc="0" normalizeH="0" baseline="0" noProof="0" dirty="0" smtClean="0">
              <a:ln>
                <a:noFill/>
              </a:ln>
              <a:solidFill>
                <a:srgbClr val="716A65"/>
              </a:solidFill>
              <a:effectLst/>
              <a:uLnTx/>
              <a:uFillTx/>
              <a:latin typeface="Calibri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lv-LV" altLang="fi-FI" sz="2000" b="1" i="0" u="none" strike="noStrike" kern="1200" cap="all" spc="0" normalizeH="0" baseline="0" noProof="0" dirty="0" smtClean="0">
              <a:ln>
                <a:noFill/>
              </a:ln>
              <a:solidFill>
                <a:srgbClr val="716A65"/>
              </a:solidFill>
              <a:effectLst/>
              <a:uLnTx/>
              <a:uFillTx/>
              <a:latin typeface="Calibri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lv-LV" altLang="fi-FI" sz="2000" b="0" i="0" u="none" strike="noStrike" kern="1200" cap="all" spc="0" normalizeH="0" baseline="0" noProof="0" dirty="0" smtClean="0">
              <a:ln>
                <a:noFill/>
              </a:ln>
              <a:solidFill>
                <a:srgbClr val="716A65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59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9143996" cy="4495800"/>
          </a:xfrm>
        </p:spPr>
        <p:txBody>
          <a:bodyPr lIns="64291" tIns="32146" rIns="64291" bIns="32146">
            <a:normAutofit/>
          </a:bodyPr>
          <a:lstStyle/>
          <a:p>
            <a:pPr>
              <a:buClr>
                <a:srgbClr val="A1B818"/>
              </a:buClr>
            </a:pPr>
            <a:r>
              <a:rPr lang="lv-LV" altLang="fi-FI" sz="2400" b="1" cap="all" dirty="0" smtClean="0">
                <a:solidFill>
                  <a:srgbClr val="716A65"/>
                </a:solidFill>
                <a:latin typeface="Calibri" pitchFamily="34" charset="0"/>
              </a:rPr>
              <a:t>IEGUVUMS NO DALIBAS PROJEKTA</a:t>
            </a:r>
          </a:p>
          <a:p>
            <a:pPr>
              <a:buClr>
                <a:srgbClr val="A1B818"/>
              </a:buClr>
            </a:pPr>
            <a:r>
              <a:rPr lang="lv-LV" altLang="fi-FI" sz="2400" b="1" cap="all" dirty="0" smtClean="0">
                <a:solidFill>
                  <a:srgbClr val="716A65"/>
                </a:solidFill>
                <a:latin typeface="Calibri" pitchFamily="34" charset="0"/>
              </a:rPr>
              <a:t>BIZNESA UZSĀKŠANA VAI ATTISTĪBA</a:t>
            </a:r>
          </a:p>
          <a:p>
            <a:pPr>
              <a:buClr>
                <a:srgbClr val="A1B818"/>
              </a:buClr>
            </a:pPr>
            <a:r>
              <a:rPr lang="lv-LV" altLang="fi-FI" sz="2400" b="1" cap="all" dirty="0" smtClean="0">
                <a:solidFill>
                  <a:srgbClr val="716A65"/>
                </a:solidFill>
                <a:latin typeface="Calibri" pitchFamily="34" charset="0"/>
              </a:rPr>
              <a:t>KĀ GŪTĀ PIEREDZE PALIDZĒS ATTĪSTĪT UZSĀKT BIZNESU</a:t>
            </a:r>
          </a:p>
          <a:p>
            <a:pPr>
              <a:buClr>
                <a:srgbClr val="A1B818"/>
              </a:buClr>
            </a:pPr>
            <a:r>
              <a:rPr lang="lv-LV" altLang="fi-FI" sz="2400" b="1" cap="all" dirty="0" smtClean="0">
                <a:solidFill>
                  <a:srgbClr val="716A65"/>
                </a:solidFill>
                <a:latin typeface="Calibri" pitchFamily="34" charset="0"/>
              </a:rPr>
              <a:t>Vēlamais ieguvums no HE – pieredze vai biznesa kontakti</a:t>
            </a:r>
          </a:p>
          <a:p>
            <a:pPr>
              <a:buNone/>
            </a:pPr>
            <a:endParaRPr lang="lv-LV" altLang="fi-FI" sz="2200" b="1" cap="all" dirty="0" smtClean="0">
              <a:solidFill>
                <a:srgbClr val="716A65"/>
              </a:solidFill>
              <a:latin typeface="Calibri" pitchFamily="34" charset="0"/>
            </a:endParaRPr>
          </a:p>
          <a:p>
            <a:pPr>
              <a:buNone/>
            </a:pPr>
            <a:r>
              <a:rPr lang="lv-LV" altLang="fi-FI" sz="2400" b="1" cap="all" dirty="0" smtClean="0">
                <a:solidFill>
                  <a:srgbClr val="A1B818"/>
                </a:solidFill>
                <a:latin typeface="Calibri" pitchFamily="34" charset="0"/>
              </a:rPr>
              <a:t>Pieredzes pārņemšana</a:t>
            </a:r>
          </a:p>
          <a:p>
            <a:pPr>
              <a:buClr>
                <a:srgbClr val="A1B818"/>
              </a:buClr>
              <a:buFont typeface="Wingdings" pitchFamily="2" charset="2"/>
              <a:buChar char="Ø"/>
            </a:pPr>
            <a:r>
              <a:rPr lang="lv-LV" altLang="fi-FI" sz="2400" b="1" cap="all" dirty="0" smtClean="0">
                <a:solidFill>
                  <a:srgbClr val="716A65"/>
                </a:solidFill>
                <a:latin typeface="Calibri" pitchFamily="34" charset="0"/>
              </a:rPr>
              <a:t>Nav prakse</a:t>
            </a:r>
          </a:p>
          <a:p>
            <a:pPr>
              <a:buClr>
                <a:srgbClr val="A1B818"/>
              </a:buClr>
              <a:buFont typeface="Wingdings" pitchFamily="2" charset="2"/>
              <a:buChar char="Ø"/>
            </a:pPr>
            <a:r>
              <a:rPr lang="lv-LV" altLang="fi-FI" sz="2400" b="1" cap="all" dirty="0" smtClean="0">
                <a:solidFill>
                  <a:srgbClr val="716A65"/>
                </a:solidFill>
                <a:latin typeface="Calibri" pitchFamily="34" charset="0"/>
              </a:rPr>
              <a:t>Nav valodu kursi</a:t>
            </a:r>
          </a:p>
          <a:p>
            <a:pPr>
              <a:buClr>
                <a:srgbClr val="A1B818"/>
              </a:buClr>
              <a:buFont typeface="Wingdings" pitchFamily="2" charset="2"/>
              <a:buChar char="Ø"/>
            </a:pPr>
            <a:r>
              <a:rPr lang="lv-LV" altLang="fi-FI" sz="2400" b="1" cap="all" dirty="0" smtClean="0">
                <a:solidFill>
                  <a:srgbClr val="716A65"/>
                </a:solidFill>
                <a:latin typeface="Calibri" pitchFamily="34" charset="0"/>
              </a:rPr>
              <a:t>Nav studijas</a:t>
            </a:r>
          </a:p>
          <a:p>
            <a:pPr>
              <a:buClr>
                <a:srgbClr val="A1B818"/>
              </a:buClr>
              <a:buFont typeface="Wingdings" pitchFamily="2" charset="2"/>
              <a:buChar char="Ø"/>
            </a:pPr>
            <a:r>
              <a:rPr lang="lv-LV" altLang="fi-FI" sz="2400" b="1" cap="all" dirty="0" smtClean="0">
                <a:solidFill>
                  <a:srgbClr val="716A65"/>
                </a:solidFill>
                <a:latin typeface="Calibri" pitchFamily="34" charset="0"/>
              </a:rPr>
              <a:t>Nav darba vietas meklēšana</a:t>
            </a:r>
          </a:p>
          <a:p>
            <a:endParaRPr lang="lv-LV" altLang="fi-FI" sz="2400" b="1" cap="all" dirty="0" smtClean="0">
              <a:solidFill>
                <a:srgbClr val="716A65"/>
              </a:solidFill>
              <a:latin typeface="Calibri" pitchFamily="34" charset="0"/>
            </a:endParaRPr>
          </a:p>
          <a:p>
            <a:endParaRPr lang="lv-LV" altLang="fi-FI" sz="2400" cap="all" dirty="0" smtClean="0">
              <a:solidFill>
                <a:srgbClr val="716A65"/>
              </a:solidFill>
              <a:latin typeface="Calibri" pitchFamily="34" charset="0"/>
            </a:endParaRPr>
          </a:p>
          <a:p>
            <a:endParaRPr lang="en-US" altLang="fi-FI" sz="2400" cap="all" dirty="0" smtClean="0">
              <a:solidFill>
                <a:srgbClr val="716A65"/>
              </a:solidFill>
              <a:latin typeface="Calibri" pitchFamily="34" charset="0"/>
            </a:endParaRPr>
          </a:p>
          <a:p>
            <a:endParaRPr lang="en-US" altLang="fi-FI" sz="2400" cap="all" dirty="0" smtClean="0">
              <a:solidFill>
                <a:srgbClr val="716A65"/>
              </a:solidFill>
              <a:latin typeface="Calibri" pitchFamily="34" charset="0"/>
            </a:endParaRPr>
          </a:p>
          <a:p>
            <a:endParaRPr lang="fi-FI" altLang="fi-FI" sz="2400" cap="all" dirty="0" smtClean="0">
              <a:solidFill>
                <a:srgbClr val="716A65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1323974"/>
            <a:ext cx="7316032" cy="192723"/>
          </a:xfrm>
          <a:prstGeom prst="rect">
            <a:avLst/>
          </a:prstGeom>
          <a:solidFill>
            <a:srgbClr val="A1B81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RISEBA 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52" y="6476747"/>
            <a:ext cx="1665514" cy="3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12" y="1111789"/>
            <a:ext cx="1865385" cy="61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reinis.budrikis\Desktop\B4E+Logo+Transparen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878" y="6165063"/>
            <a:ext cx="1115122" cy="7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reteconsulting.eu/wp-content/uploads/2015/01/vapor-de-ster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65063"/>
            <a:ext cx="1268404" cy="68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2222"/>
          </a:xfrm>
        </p:spPr>
        <p:txBody>
          <a:bodyPr>
            <a:noAutofit/>
          </a:bodyPr>
          <a:lstStyle/>
          <a:p>
            <a:pPr algn="ctr"/>
            <a:r>
              <a:rPr lang="lv-LV" sz="4000" b="1" cap="all" dirty="0" smtClean="0">
                <a:solidFill>
                  <a:srgbClr val="A1B818"/>
                </a:solidFill>
                <a:latin typeface="Arial" pitchFamily="34" charset="0"/>
                <a:cs typeface="Arial" pitchFamily="34" charset="0"/>
              </a:rPr>
              <a:t>mOTIVĀCIJA</a:t>
            </a:r>
            <a:endParaRPr lang="lv-LV" sz="4000" b="1" cap="all" dirty="0">
              <a:solidFill>
                <a:srgbClr val="A1B81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" y="1323974"/>
            <a:ext cx="533400" cy="192724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94032-CD4C-4C25-B0C2-CEC720522D92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09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3996" cy="4495800"/>
          </a:xfrm>
        </p:spPr>
        <p:txBody>
          <a:bodyPr lIns="64291" tIns="32146" rIns="64291" bIns="32146">
            <a:normAutofit/>
          </a:bodyPr>
          <a:lstStyle/>
          <a:p>
            <a:pPr>
              <a:buClr>
                <a:srgbClr val="A1B818"/>
              </a:buClr>
            </a:pPr>
            <a:endParaRPr lang="lv-LV" altLang="fi-FI" sz="2400" b="1" cap="all" dirty="0" smtClean="0">
              <a:solidFill>
                <a:srgbClr val="716A65"/>
              </a:solidFill>
              <a:latin typeface="Calibri" pitchFamily="34" charset="0"/>
            </a:endParaRPr>
          </a:p>
          <a:p>
            <a:pPr>
              <a:buClr>
                <a:srgbClr val="A1B818"/>
              </a:buClr>
            </a:pPr>
            <a:r>
              <a:rPr lang="lv-LV" altLang="fi-FI" sz="2200" b="1" cap="all" dirty="0" smtClean="0">
                <a:solidFill>
                  <a:srgbClr val="716A65"/>
                </a:solidFill>
                <a:latin typeface="Calibri" pitchFamily="34" charset="0"/>
              </a:rPr>
              <a:t>Skaidrs produkta, pakalpojuma apraksts</a:t>
            </a:r>
          </a:p>
          <a:p>
            <a:pPr>
              <a:buClr>
                <a:srgbClr val="A1B818"/>
              </a:buClr>
            </a:pPr>
            <a:r>
              <a:rPr lang="lv-LV" altLang="fi-FI" sz="2200" b="1" cap="all" dirty="0" smtClean="0">
                <a:solidFill>
                  <a:srgbClr val="716A65"/>
                </a:solidFill>
                <a:latin typeface="Calibri" pitchFamily="34" charset="0"/>
              </a:rPr>
              <a:t>Kāda problēma tiek risināta?</a:t>
            </a:r>
          </a:p>
          <a:p>
            <a:pPr>
              <a:buClr>
                <a:srgbClr val="A1B818"/>
              </a:buClr>
            </a:pPr>
            <a:r>
              <a:rPr lang="lv-LV" altLang="fi-FI" sz="2200" b="1" cap="all" dirty="0" smtClean="0">
                <a:solidFill>
                  <a:srgbClr val="716A65"/>
                </a:solidFill>
                <a:latin typeface="Calibri" pitchFamily="34" charset="0"/>
              </a:rPr>
              <a:t>Kāds ir Biznesa modelis?</a:t>
            </a:r>
          </a:p>
          <a:p>
            <a:pPr>
              <a:buClr>
                <a:srgbClr val="A1B818"/>
              </a:buClr>
            </a:pPr>
            <a:r>
              <a:rPr lang="lv-LV" altLang="fi-FI" sz="2200" b="1" cap="all" dirty="0" smtClean="0">
                <a:solidFill>
                  <a:srgbClr val="716A65"/>
                </a:solidFill>
                <a:latin typeface="Calibri" pitchFamily="34" charset="0"/>
              </a:rPr>
              <a:t>Tirgus analīze</a:t>
            </a:r>
          </a:p>
          <a:p>
            <a:pPr>
              <a:buClr>
                <a:srgbClr val="A1B818"/>
              </a:buClr>
            </a:pPr>
            <a:r>
              <a:rPr lang="lv-LV" altLang="fi-FI" sz="2200" b="1" cap="all" dirty="0" smtClean="0">
                <a:solidFill>
                  <a:srgbClr val="716A65"/>
                </a:solidFill>
                <a:latin typeface="Calibri" pitchFamily="34" charset="0"/>
              </a:rPr>
              <a:t>Potenciālo klientu apskats</a:t>
            </a:r>
          </a:p>
          <a:p>
            <a:pPr>
              <a:buClr>
                <a:srgbClr val="A1B818"/>
              </a:buClr>
            </a:pPr>
            <a:r>
              <a:rPr lang="lv-LV" altLang="fi-FI" sz="2200" b="1" cap="all" dirty="0" smtClean="0">
                <a:solidFill>
                  <a:srgbClr val="716A65"/>
                </a:solidFill>
                <a:latin typeface="Calibri" pitchFamily="34" charset="0"/>
              </a:rPr>
              <a:t>Konkurentu apskats</a:t>
            </a:r>
          </a:p>
          <a:p>
            <a:pPr>
              <a:buClr>
                <a:srgbClr val="A1B818"/>
              </a:buClr>
            </a:pPr>
            <a:r>
              <a:rPr lang="lv-LV" altLang="fi-FI" sz="2200" b="1" cap="all" dirty="0" smtClean="0">
                <a:solidFill>
                  <a:srgbClr val="716A65"/>
                </a:solidFill>
                <a:latin typeface="Calibri" pitchFamily="34" charset="0"/>
              </a:rPr>
              <a:t>Marketinga un pārdošanas plāns</a:t>
            </a:r>
          </a:p>
          <a:p>
            <a:pPr>
              <a:buClr>
                <a:srgbClr val="A1B818"/>
              </a:buClr>
            </a:pPr>
            <a:r>
              <a:rPr lang="lv-LV" altLang="fi-FI" sz="2200" b="1" cap="all" dirty="0" smtClean="0">
                <a:solidFill>
                  <a:srgbClr val="716A65"/>
                </a:solidFill>
                <a:latin typeface="Calibri" pitchFamily="34" charset="0"/>
              </a:rPr>
              <a:t>Finanšu plāns – naudas plūsma 2 gadiem un </a:t>
            </a:r>
            <a:r>
              <a:rPr lang="lv-LV" altLang="fi-FI" sz="2200" b="1" cap="all" dirty="0" err="1" smtClean="0">
                <a:solidFill>
                  <a:srgbClr val="716A65"/>
                </a:solidFill>
                <a:latin typeface="Calibri" pitchFamily="34" charset="0"/>
              </a:rPr>
              <a:t>bezzaudejuma</a:t>
            </a:r>
            <a:r>
              <a:rPr lang="lv-LV" altLang="fi-FI" sz="2200" b="1" cap="all" dirty="0" smtClean="0">
                <a:solidFill>
                  <a:srgbClr val="716A65"/>
                </a:solidFill>
                <a:latin typeface="Calibri" pitchFamily="34" charset="0"/>
              </a:rPr>
              <a:t> punkts</a:t>
            </a:r>
          </a:p>
          <a:p>
            <a:endParaRPr lang="lv-LV" altLang="fi-FI" sz="2200" b="1" cap="all" dirty="0" smtClean="0">
              <a:solidFill>
                <a:srgbClr val="716A65"/>
              </a:solidFill>
              <a:latin typeface="Calibri" pitchFamily="34" charset="0"/>
            </a:endParaRPr>
          </a:p>
          <a:p>
            <a:endParaRPr lang="lv-LV" altLang="fi-FI" sz="2200" b="1" cap="all" dirty="0" smtClean="0">
              <a:solidFill>
                <a:srgbClr val="716A65"/>
              </a:solidFill>
              <a:latin typeface="Calibri" pitchFamily="34" charset="0"/>
            </a:endParaRPr>
          </a:p>
          <a:p>
            <a:endParaRPr lang="lv-LV" altLang="fi-FI" sz="2200" b="1" cap="all" dirty="0" smtClean="0">
              <a:solidFill>
                <a:srgbClr val="716A65"/>
              </a:solidFill>
              <a:latin typeface="Calibri" pitchFamily="34" charset="0"/>
            </a:endParaRPr>
          </a:p>
          <a:p>
            <a:endParaRPr lang="lv-LV" altLang="fi-FI" sz="3200" b="1" cap="all" dirty="0" smtClean="0">
              <a:solidFill>
                <a:srgbClr val="716A65"/>
              </a:solidFill>
              <a:latin typeface="Calibri" pitchFamily="34" charset="0"/>
            </a:endParaRPr>
          </a:p>
          <a:p>
            <a:endParaRPr lang="lv-LV" altLang="fi-FI" sz="3200" b="1" cap="all" dirty="0" smtClean="0">
              <a:solidFill>
                <a:srgbClr val="716A65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US" altLang="fi-FI" sz="2400" cap="all" dirty="0" smtClean="0">
              <a:solidFill>
                <a:srgbClr val="716A65"/>
              </a:solidFill>
              <a:latin typeface="Calibri" pitchFamily="34" charset="0"/>
            </a:endParaRPr>
          </a:p>
          <a:p>
            <a:endParaRPr lang="fi-FI" altLang="fi-FI" sz="2400" cap="all" dirty="0" smtClean="0">
              <a:solidFill>
                <a:srgbClr val="716A65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1323974"/>
            <a:ext cx="7316032" cy="192723"/>
          </a:xfrm>
          <a:prstGeom prst="rect">
            <a:avLst/>
          </a:prstGeom>
          <a:solidFill>
            <a:srgbClr val="A1B81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RISEBA 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52" y="6476747"/>
            <a:ext cx="1665514" cy="3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12" y="1111789"/>
            <a:ext cx="1865385" cy="61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reinis.budrikis\Desktop\B4E+Logo+Transparen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878" y="6165063"/>
            <a:ext cx="1115122" cy="7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reteconsulting.eu/wp-content/uploads/2015/01/vapor-de-ster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65063"/>
            <a:ext cx="1268404" cy="68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2222"/>
          </a:xfrm>
        </p:spPr>
        <p:txBody>
          <a:bodyPr>
            <a:noAutofit/>
          </a:bodyPr>
          <a:lstStyle/>
          <a:p>
            <a:pPr algn="ctr"/>
            <a:r>
              <a:rPr lang="lv-LV" sz="4000" b="1" cap="all" dirty="0" smtClean="0">
                <a:solidFill>
                  <a:srgbClr val="A1B818"/>
                </a:solidFill>
                <a:latin typeface="Arial" pitchFamily="34" charset="0"/>
                <a:cs typeface="Arial" pitchFamily="34" charset="0"/>
              </a:rPr>
              <a:t>Biznesa plāns</a:t>
            </a: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" y="1323974"/>
            <a:ext cx="533400" cy="192724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94032-CD4C-4C25-B0C2-CEC720522D92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94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" y="1897444"/>
            <a:ext cx="9143999" cy="4579303"/>
          </a:xfrm>
        </p:spPr>
        <p:txBody>
          <a:bodyPr lIns="64291" tIns="32146" rIns="64291" bIns="32146">
            <a:normAutofit/>
          </a:bodyPr>
          <a:lstStyle/>
          <a:p>
            <a:pPr>
              <a:buClr>
                <a:srgbClr val="A1B818"/>
              </a:buClr>
            </a:pPr>
            <a:r>
              <a:rPr lang="lv-LV" altLang="fi-FI" sz="2200" b="1" cap="all" dirty="0" smtClean="0">
                <a:solidFill>
                  <a:srgbClr val="716A65"/>
                </a:solidFill>
                <a:latin typeface="Calibri" pitchFamily="34" charset="0"/>
              </a:rPr>
              <a:t>Uzņem jaunos uzņēmējus no ES;</a:t>
            </a:r>
          </a:p>
          <a:p>
            <a:pPr>
              <a:buClr>
                <a:srgbClr val="A1B818"/>
              </a:buClr>
            </a:pPr>
            <a:r>
              <a:rPr lang="lv-LV" altLang="fi-FI" sz="2200" b="1" cap="all" dirty="0" smtClean="0">
                <a:solidFill>
                  <a:srgbClr val="716A65"/>
                </a:solidFill>
                <a:latin typeface="Calibri" pitchFamily="34" charset="0"/>
              </a:rPr>
              <a:t>Dalās ar pieredzi jaunajam uzņēmējam;</a:t>
            </a:r>
          </a:p>
          <a:p>
            <a:pPr>
              <a:buClr>
                <a:srgbClr val="A1B818"/>
              </a:buClr>
            </a:pPr>
            <a:r>
              <a:rPr lang="lv-LV" altLang="fi-FI" sz="2200" b="1" cap="all" dirty="0" smtClean="0">
                <a:solidFill>
                  <a:srgbClr val="716A65"/>
                </a:solidFill>
                <a:latin typeface="Calibri" pitchFamily="34" charset="0"/>
              </a:rPr>
              <a:t>Sniedz nepieciešamās zināšanas;</a:t>
            </a:r>
          </a:p>
          <a:p>
            <a:pPr>
              <a:buClr>
                <a:srgbClr val="A1B818"/>
              </a:buClr>
            </a:pPr>
            <a:r>
              <a:rPr lang="lv-LV" altLang="fi-FI" sz="2200" b="1" cap="all" dirty="0" smtClean="0">
                <a:solidFill>
                  <a:srgbClr val="716A65"/>
                </a:solidFill>
                <a:latin typeface="Calibri" pitchFamily="34" charset="0"/>
              </a:rPr>
              <a:t>Atbalsta jauno uzņēmēju;</a:t>
            </a:r>
          </a:p>
          <a:p>
            <a:pPr>
              <a:buClr>
                <a:srgbClr val="A1B818"/>
              </a:buClr>
            </a:pPr>
            <a:r>
              <a:rPr lang="lv-LV" altLang="fi-FI" sz="2200" b="1" cap="all" dirty="0" smtClean="0">
                <a:solidFill>
                  <a:srgbClr val="716A65"/>
                </a:solidFill>
                <a:latin typeface="Calibri" pitchFamily="34" charset="0"/>
              </a:rPr>
              <a:t>korporatīvā </a:t>
            </a:r>
            <a:r>
              <a:rPr lang="lv-LV" altLang="fi-FI" sz="2200" b="1" cap="all" dirty="0">
                <a:solidFill>
                  <a:srgbClr val="716A65"/>
                </a:solidFill>
                <a:latin typeface="Calibri" pitchFamily="34" charset="0"/>
              </a:rPr>
              <a:t>sociālā </a:t>
            </a:r>
            <a:r>
              <a:rPr lang="lv-LV" altLang="fi-FI" sz="2200" b="1" cap="all" dirty="0" smtClean="0">
                <a:solidFill>
                  <a:srgbClr val="716A65"/>
                </a:solidFill>
                <a:latin typeface="Calibri" pitchFamily="34" charset="0"/>
              </a:rPr>
              <a:t>atbildība;</a:t>
            </a:r>
          </a:p>
          <a:p>
            <a:pPr marL="0" indent="0">
              <a:buClr>
                <a:srgbClr val="A1B818"/>
              </a:buClr>
              <a:buNone/>
            </a:pPr>
            <a:endParaRPr lang="lv-LV" altLang="fi-FI" sz="2200" b="1" cap="all" dirty="0" smtClean="0">
              <a:solidFill>
                <a:srgbClr val="716A65"/>
              </a:solidFill>
              <a:latin typeface="Calibri" pitchFamily="34" charset="0"/>
            </a:endParaRPr>
          </a:p>
          <a:p>
            <a:pPr marL="0" indent="0" algn="ctr">
              <a:buClr>
                <a:srgbClr val="A1B818"/>
              </a:buClr>
              <a:buNone/>
            </a:pPr>
            <a:r>
              <a:rPr lang="lv-LV" altLang="fi-FI" sz="2200" b="1" cap="all" dirty="0" smtClean="0">
                <a:solidFill>
                  <a:srgbClr val="716A65"/>
                </a:solidFill>
                <a:latin typeface="Calibri" pitchFamily="34" charset="0"/>
              </a:rPr>
              <a:t>Var </a:t>
            </a:r>
            <a:r>
              <a:rPr lang="lv-LV" altLang="fi-FI" sz="2200" b="1" cap="all" dirty="0">
                <a:solidFill>
                  <a:srgbClr val="716A65"/>
                </a:solidFill>
                <a:latin typeface="Calibri" pitchFamily="34" charset="0"/>
              </a:rPr>
              <a:t>startēt programmā </a:t>
            </a:r>
            <a:r>
              <a:rPr lang="lv-LV" altLang="fi-FI" sz="2200" b="1" cap="all" dirty="0" smtClean="0">
                <a:solidFill>
                  <a:srgbClr val="716A65"/>
                </a:solidFill>
                <a:latin typeface="Calibri" pitchFamily="34" charset="0"/>
              </a:rPr>
              <a:t>vairakkārt</a:t>
            </a:r>
            <a:endParaRPr lang="lv-LV" altLang="fi-FI" sz="2200" b="1" cap="all" dirty="0">
              <a:solidFill>
                <a:srgbClr val="716A65"/>
              </a:solidFill>
              <a:latin typeface="Calibri" pitchFamily="34" charset="0"/>
            </a:endParaRPr>
          </a:p>
          <a:p>
            <a:pPr>
              <a:buClr>
                <a:srgbClr val="A1B818"/>
              </a:buClr>
            </a:pPr>
            <a:endParaRPr lang="lv-LV" altLang="fi-FI" sz="2200" b="1" cap="all" dirty="0" smtClean="0">
              <a:solidFill>
                <a:srgbClr val="716A65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1323974"/>
            <a:ext cx="7316032" cy="192723"/>
          </a:xfrm>
          <a:prstGeom prst="rect">
            <a:avLst/>
          </a:prstGeom>
          <a:solidFill>
            <a:srgbClr val="A1B81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RISEBA 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52" y="6476747"/>
            <a:ext cx="1665514" cy="3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12" y="1111789"/>
            <a:ext cx="1865385" cy="61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reinis.budrikis\Desktop\B4E+Logo+Transparen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878" y="6165063"/>
            <a:ext cx="1115122" cy="7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reteconsulting.eu/wp-content/uploads/2015/01/vapor-de-ster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5541"/>
            <a:ext cx="1820323" cy="98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2222"/>
          </a:xfrm>
        </p:spPr>
        <p:txBody>
          <a:bodyPr>
            <a:noAutofit/>
          </a:bodyPr>
          <a:lstStyle/>
          <a:p>
            <a:pPr algn="ctr"/>
            <a:r>
              <a:rPr lang="lv-LV" sz="4000" b="1" cap="all" dirty="0" smtClean="0">
                <a:solidFill>
                  <a:srgbClr val="A1B818"/>
                </a:solidFill>
                <a:latin typeface="Arial" pitchFamily="34" charset="0"/>
                <a:cs typeface="Arial" pitchFamily="34" charset="0"/>
              </a:rPr>
              <a:t>Uzņemošais uzņemējs</a:t>
            </a:r>
            <a:endParaRPr lang="lv-LV" sz="4000" b="1" cap="all" dirty="0">
              <a:solidFill>
                <a:srgbClr val="A1B81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" y="1323974"/>
            <a:ext cx="533400" cy="192724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94032-CD4C-4C25-B0C2-CEC720522D92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35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9143996" cy="4495800"/>
          </a:xfrm>
        </p:spPr>
        <p:txBody>
          <a:bodyPr lIns="64291" tIns="32146" rIns="64291" bIns="32146">
            <a:normAutofit/>
          </a:bodyPr>
          <a:lstStyle/>
          <a:p>
            <a:pPr>
              <a:buClr>
                <a:srgbClr val="A1B818"/>
              </a:buClr>
            </a:pPr>
            <a:r>
              <a:rPr lang="lv-LV" altLang="fi-FI" sz="2400" b="1" cap="all" dirty="0" smtClean="0">
                <a:solidFill>
                  <a:srgbClr val="716A65"/>
                </a:solidFill>
                <a:latin typeface="Calibri" pitchFamily="34" charset="0"/>
              </a:rPr>
              <a:t>IEGUVUMS NO DALIBAS PROJEKTĀ;</a:t>
            </a:r>
          </a:p>
          <a:p>
            <a:pPr>
              <a:buClr>
                <a:srgbClr val="A1B818"/>
              </a:buClr>
            </a:pPr>
            <a:r>
              <a:rPr lang="lv-LV" altLang="fi-FI" sz="2400" b="1" cap="all" dirty="0" smtClean="0">
                <a:solidFill>
                  <a:srgbClr val="716A65"/>
                </a:solidFill>
                <a:latin typeface="Calibri" pitchFamily="34" charset="0"/>
              </a:rPr>
              <a:t>dalīties ar pieredzi;</a:t>
            </a:r>
          </a:p>
          <a:p>
            <a:pPr>
              <a:buClr>
                <a:srgbClr val="A1B818"/>
              </a:buClr>
            </a:pPr>
            <a:r>
              <a:rPr lang="lv-LV" altLang="fi-FI" sz="2400" b="1" cap="all" dirty="0" smtClean="0">
                <a:solidFill>
                  <a:srgbClr val="716A65"/>
                </a:solidFill>
                <a:latin typeface="Calibri" pitchFamily="34" charset="0"/>
              </a:rPr>
              <a:t>attistība vai biznesa kontakti;</a:t>
            </a:r>
          </a:p>
          <a:p>
            <a:pPr>
              <a:buNone/>
            </a:pPr>
            <a:endParaRPr lang="lv-LV" altLang="fi-FI" sz="2200" b="1" cap="all" dirty="0" smtClean="0">
              <a:solidFill>
                <a:srgbClr val="716A65"/>
              </a:solidFill>
              <a:latin typeface="Calibri" pitchFamily="34" charset="0"/>
            </a:endParaRPr>
          </a:p>
          <a:p>
            <a:pPr>
              <a:buNone/>
            </a:pPr>
            <a:r>
              <a:rPr lang="lv-LV" altLang="fi-FI" sz="2800" b="1" cap="all" dirty="0" smtClean="0">
                <a:solidFill>
                  <a:srgbClr val="A1B818"/>
                </a:solidFill>
                <a:latin typeface="Calibri" pitchFamily="34" charset="0"/>
              </a:rPr>
              <a:t>Pieredzes sniegšana</a:t>
            </a:r>
          </a:p>
          <a:p>
            <a:pPr>
              <a:buClr>
                <a:srgbClr val="A1B818"/>
              </a:buClr>
              <a:buFont typeface="Wingdings" pitchFamily="2" charset="2"/>
              <a:buChar char="Ø"/>
            </a:pPr>
            <a:r>
              <a:rPr lang="lv-LV" altLang="fi-FI" sz="2400" b="1" cap="all" dirty="0" smtClean="0">
                <a:solidFill>
                  <a:srgbClr val="716A65"/>
                </a:solidFill>
                <a:latin typeface="Calibri" pitchFamily="34" charset="0"/>
              </a:rPr>
              <a:t>Nav prakse</a:t>
            </a:r>
          </a:p>
          <a:p>
            <a:pPr>
              <a:buClr>
                <a:srgbClr val="A1B818"/>
              </a:buClr>
              <a:buFont typeface="Wingdings" pitchFamily="2" charset="2"/>
              <a:buChar char="Ø"/>
            </a:pPr>
            <a:r>
              <a:rPr lang="lv-LV" altLang="fi-FI" sz="2400" b="1" cap="all" dirty="0" smtClean="0">
                <a:solidFill>
                  <a:srgbClr val="716A65"/>
                </a:solidFill>
                <a:latin typeface="Calibri" pitchFamily="34" charset="0"/>
              </a:rPr>
              <a:t>Nav darba vietas sniegšana</a:t>
            </a:r>
          </a:p>
          <a:p>
            <a:pPr>
              <a:buClr>
                <a:srgbClr val="A1B818"/>
              </a:buClr>
              <a:buFont typeface="Wingdings" pitchFamily="2" charset="2"/>
              <a:buChar char="Ø"/>
            </a:pPr>
            <a:r>
              <a:rPr lang="lv-LV" altLang="fi-FI" sz="2400" b="1" cap="all" dirty="0" smtClean="0">
                <a:solidFill>
                  <a:srgbClr val="716A65"/>
                </a:solidFill>
                <a:latin typeface="Calibri" pitchFamily="34" charset="0"/>
              </a:rPr>
              <a:t>Nav lētais darba spēks</a:t>
            </a:r>
          </a:p>
          <a:p>
            <a:endParaRPr lang="lv-LV" altLang="fi-FI" sz="2400" b="1" cap="all" dirty="0" smtClean="0">
              <a:solidFill>
                <a:srgbClr val="716A65"/>
              </a:solidFill>
              <a:latin typeface="Calibri" pitchFamily="34" charset="0"/>
            </a:endParaRPr>
          </a:p>
          <a:p>
            <a:endParaRPr lang="lv-LV" altLang="fi-FI" sz="2400" cap="all" dirty="0" smtClean="0">
              <a:solidFill>
                <a:srgbClr val="716A65"/>
              </a:solidFill>
              <a:latin typeface="Calibri" pitchFamily="34" charset="0"/>
            </a:endParaRPr>
          </a:p>
          <a:p>
            <a:endParaRPr lang="en-US" altLang="fi-FI" sz="2400" cap="all" dirty="0" smtClean="0">
              <a:solidFill>
                <a:srgbClr val="716A65"/>
              </a:solidFill>
              <a:latin typeface="Calibri" pitchFamily="34" charset="0"/>
            </a:endParaRPr>
          </a:p>
          <a:p>
            <a:endParaRPr lang="en-US" altLang="fi-FI" sz="2400" cap="all" dirty="0" smtClean="0">
              <a:solidFill>
                <a:srgbClr val="716A65"/>
              </a:solidFill>
              <a:latin typeface="Calibri" pitchFamily="34" charset="0"/>
            </a:endParaRPr>
          </a:p>
          <a:p>
            <a:endParaRPr lang="fi-FI" altLang="fi-FI" sz="2400" cap="all" dirty="0" smtClean="0">
              <a:solidFill>
                <a:srgbClr val="716A65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1323974"/>
            <a:ext cx="7316032" cy="192723"/>
          </a:xfrm>
          <a:prstGeom prst="rect">
            <a:avLst/>
          </a:prstGeom>
          <a:solidFill>
            <a:srgbClr val="A1B81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RISEBA 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52" y="6476747"/>
            <a:ext cx="1665514" cy="3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12" y="1111789"/>
            <a:ext cx="1865385" cy="61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reinis.budrikis\Desktop\B4E+Logo+Transparen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878" y="6165063"/>
            <a:ext cx="1115122" cy="7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reteconsulting.eu/wp-content/uploads/2015/01/vapor-de-ster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65063"/>
            <a:ext cx="1268404" cy="68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2222"/>
          </a:xfrm>
        </p:spPr>
        <p:txBody>
          <a:bodyPr>
            <a:noAutofit/>
          </a:bodyPr>
          <a:lstStyle/>
          <a:p>
            <a:pPr algn="ctr"/>
            <a:r>
              <a:rPr lang="lv-LV" sz="4000" b="1" cap="all" dirty="0" smtClean="0">
                <a:solidFill>
                  <a:srgbClr val="A1B818"/>
                </a:solidFill>
                <a:latin typeface="Arial" pitchFamily="34" charset="0"/>
                <a:cs typeface="Arial" pitchFamily="34" charset="0"/>
              </a:rPr>
              <a:t>mOTIVĀCIJA</a:t>
            </a:r>
            <a:endParaRPr lang="lv-LV" sz="4000" b="1" cap="all" dirty="0">
              <a:solidFill>
                <a:srgbClr val="A1B81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" y="1323974"/>
            <a:ext cx="533400" cy="192724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94032-CD4C-4C25-B0C2-CEC720522D92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http://randomlyyaya.com/wp-content/uploads/2015/03/No-Work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43" y="2338388"/>
            <a:ext cx="2214561" cy="221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61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323974"/>
            <a:ext cx="7316032" cy="192723"/>
          </a:xfrm>
          <a:prstGeom prst="rect">
            <a:avLst/>
          </a:prstGeom>
          <a:solidFill>
            <a:srgbClr val="A1B81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RISEBA 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52" y="6476747"/>
            <a:ext cx="1665514" cy="3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12" y="1111789"/>
            <a:ext cx="1865385" cy="61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reinis.budrikis\Desktop\B4E+Logo+Transparen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878" y="6165063"/>
            <a:ext cx="1115122" cy="7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reteconsulting.eu/wp-content/uploads/2015/01/vapor-de-ster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5541"/>
            <a:ext cx="1820323" cy="98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2222"/>
          </a:xfrm>
        </p:spPr>
        <p:txBody>
          <a:bodyPr>
            <a:noAutofit/>
          </a:bodyPr>
          <a:lstStyle/>
          <a:p>
            <a:pPr algn="ctr"/>
            <a:r>
              <a:rPr lang="lv-LV" sz="4000" b="1" cap="all" dirty="0" smtClean="0">
                <a:solidFill>
                  <a:srgbClr val="A1B818"/>
                </a:solidFill>
                <a:latin typeface="Arial" pitchFamily="34" charset="0"/>
                <a:cs typeface="Arial" pitchFamily="34" charset="0"/>
              </a:rPr>
              <a:t>Pieteikšanās projektam</a:t>
            </a:r>
            <a:endParaRPr lang="lv-LV" sz="4000" b="1" cap="all" dirty="0">
              <a:solidFill>
                <a:srgbClr val="A1B81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" y="1323974"/>
            <a:ext cx="533400" cy="192724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94032-CD4C-4C25-B0C2-CEC720522D92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" y="1897444"/>
            <a:ext cx="9143999" cy="4579303"/>
          </a:xfrm>
          <a:prstGeom prst="rect">
            <a:avLst/>
          </a:prstGeom>
        </p:spPr>
        <p:txBody>
          <a:bodyPr vert="horz" lIns="64291" tIns="32146" rIns="64291" bIns="32146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rgbClr val="A1B818"/>
              </a:buClr>
              <a:buSzPct val="60000"/>
              <a:buFont typeface="Wingdings"/>
              <a:buChar char=""/>
            </a:pPr>
            <a:r>
              <a:rPr lang="lv-LV" altLang="fi-FI" sz="2400" b="1" cap="all" dirty="0" smtClean="0">
                <a:solidFill>
                  <a:srgbClr val="716A65"/>
                </a:solidFill>
                <a:latin typeface="Calibri" pitchFamily="34" charset="0"/>
              </a:rPr>
              <a:t>Elektroniski - </a:t>
            </a:r>
            <a:r>
              <a:rPr lang="lv-LV" altLang="fi-FI" sz="2400" b="1" cap="all" dirty="0" smtClean="0">
                <a:solidFill>
                  <a:srgbClr val="716A65"/>
                </a:solidFill>
                <a:latin typeface="Calibri" pitchFamily="34" charset="0"/>
                <a:hlinkClick r:id="rId6"/>
              </a:rPr>
              <a:t>http://www.erasmus-entrepreneurs.eu/</a:t>
            </a:r>
            <a:endParaRPr lang="lv-LV" altLang="fi-FI" sz="2400" b="1" cap="all" dirty="0" smtClean="0">
              <a:solidFill>
                <a:srgbClr val="716A65"/>
              </a:solidFill>
              <a:latin typeface="Calibri" pitchFamily="34" charset="0"/>
            </a:endParaRPr>
          </a:p>
          <a:p>
            <a:pPr marL="320040" lvl="0" indent="-320040">
              <a:spcBef>
                <a:spcPts val="700"/>
              </a:spcBef>
              <a:buClr>
                <a:srgbClr val="A1B818"/>
              </a:buClr>
              <a:buSzPct val="60000"/>
              <a:buFont typeface="Wingdings"/>
              <a:buChar char=""/>
            </a:pPr>
            <a:r>
              <a:rPr kumimoji="0" lang="lv-LV" altLang="fi-FI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716A65"/>
                </a:solidFill>
                <a:effectLst/>
                <a:uLnTx/>
                <a:uFillTx/>
                <a:latin typeface="Calibri" pitchFamily="34" charset="0"/>
              </a:rPr>
              <a:t>Aizpilda pieteikumu</a:t>
            </a:r>
          </a:p>
          <a:p>
            <a:pPr marL="320040" lvl="0" indent="-320040">
              <a:spcBef>
                <a:spcPts val="700"/>
              </a:spcBef>
              <a:buClr>
                <a:srgbClr val="A1B818"/>
              </a:buClr>
              <a:buSzPct val="60000"/>
              <a:buFont typeface="Wingdings"/>
              <a:buChar char=""/>
            </a:pPr>
            <a:r>
              <a:rPr lang="lv-LV" altLang="fi-FI" sz="2400" b="1" cap="all" dirty="0" smtClean="0">
                <a:solidFill>
                  <a:srgbClr val="716A65"/>
                </a:solidFill>
                <a:latin typeface="Calibri" pitchFamily="34" charset="0"/>
              </a:rPr>
              <a:t>Pievieno CV</a:t>
            </a:r>
          </a:p>
          <a:p>
            <a:pPr marL="320040" lvl="0" indent="-320040">
              <a:spcBef>
                <a:spcPts val="700"/>
              </a:spcBef>
              <a:buClr>
                <a:srgbClr val="A1B818"/>
              </a:buClr>
              <a:buSzPct val="60000"/>
              <a:buFont typeface="Wingdings"/>
              <a:buChar char=""/>
            </a:pPr>
            <a:r>
              <a:rPr kumimoji="0" lang="lv-LV" altLang="fi-FI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716A65"/>
                </a:solidFill>
                <a:effectLst/>
                <a:uLnTx/>
                <a:uFillTx/>
                <a:latin typeface="Calibri" pitchFamily="34" charset="0"/>
              </a:rPr>
              <a:t>Pievieno motivācijas vēstuli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</a:pPr>
            <a:endParaRPr kumimoji="0" lang="lv-LV" altLang="fi-FI" sz="2000" b="1" i="0" u="none" strike="noStrike" kern="1200" cap="all" spc="0" normalizeH="0" baseline="0" noProof="0" dirty="0" smtClean="0">
              <a:ln>
                <a:noFill/>
              </a:ln>
              <a:solidFill>
                <a:srgbClr val="716A65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4187095"/>
            <a:ext cx="83534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65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84" y="145907"/>
            <a:ext cx="4552829" cy="150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-27604" y="1883489"/>
            <a:ext cx="9144000" cy="338554"/>
          </a:xfrm>
          <a:prstGeom prst="rect">
            <a:avLst/>
          </a:prstGeom>
          <a:solidFill>
            <a:srgbClr val="A1B818"/>
          </a:solidFill>
          <a:ln>
            <a:solidFill>
              <a:srgbClr val="A1B81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6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836" y="5896036"/>
            <a:ext cx="2493979" cy="83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5"/>
          <p:cNvSpPr txBox="1">
            <a:spLocks/>
          </p:cNvSpPr>
          <p:nvPr/>
        </p:nvSpPr>
        <p:spPr>
          <a:xfrm>
            <a:off x="-1" y="2319592"/>
            <a:ext cx="9144000" cy="1536876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v-LV" sz="4400" b="1" cap="all" dirty="0" smtClean="0">
              <a:solidFill>
                <a:srgbClr val="133967"/>
              </a:solidFill>
              <a:latin typeface="Arial"/>
              <a:cs typeface="Arial"/>
            </a:endParaRPr>
          </a:p>
        </p:txBody>
      </p:sp>
      <p:pic>
        <p:nvPicPr>
          <p:cNvPr id="9" name="Picture 6" descr="C:\Users\reinis.budrikis\Desktop\B4E+Logo+Transparen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24" y="4086807"/>
            <a:ext cx="2907343" cy="193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498196"/>
            <a:ext cx="90950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726D64"/>
                </a:solidFill>
                <a:latin typeface="Calibri" pitchFamily="34" charset="0"/>
                <a:cs typeface="Arial" pitchFamily="34" charset="0"/>
              </a:rPr>
              <a:t>Business opportunities for European </a:t>
            </a:r>
            <a:r>
              <a:rPr lang="en-US" sz="4800" b="1" dirty="0" smtClean="0">
                <a:solidFill>
                  <a:srgbClr val="726D64"/>
                </a:solidFill>
                <a:latin typeface="Calibri" pitchFamily="34" charset="0"/>
                <a:cs typeface="Arial" pitchFamily="34" charset="0"/>
              </a:rPr>
              <a:t>Young</a:t>
            </a:r>
            <a:r>
              <a:rPr lang="lv-LV" sz="4800" b="1" dirty="0" smtClean="0">
                <a:solidFill>
                  <a:srgbClr val="726D64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rgbClr val="716A65"/>
                </a:solidFill>
                <a:latin typeface="Calibri" pitchFamily="34" charset="0"/>
                <a:cs typeface="Arial" pitchFamily="34" charset="0"/>
              </a:rPr>
              <a:t>Entrepreneurs</a:t>
            </a:r>
            <a:endParaRPr lang="lv-LV" sz="4800" b="1" dirty="0">
              <a:solidFill>
                <a:srgbClr val="716A65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074" name="Picture 2" descr="http://areteconsulting.eu/wp-content/uploads/2015/01/vapor-de-ster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7" y="5749567"/>
            <a:ext cx="1801751" cy="97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1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20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" y="1323974"/>
            <a:ext cx="533400" cy="192724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94032-CD4C-4C25-B0C2-CEC720522D92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" y="2499824"/>
            <a:ext cx="9144000" cy="535475"/>
          </a:xfrm>
          <a:prstGeom prst="rect">
            <a:avLst/>
          </a:prstGeom>
          <a:solidFill>
            <a:srgbClr val="A1B818"/>
          </a:solidFill>
          <a:ln>
            <a:solidFill>
              <a:srgbClr val="A1B818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1B818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3" y="2536728"/>
            <a:ext cx="91440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400" b="1" cap="all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Ieguldījums Tavā nākotnē</a:t>
            </a:r>
            <a:endParaRPr lang="lv-LV" sz="2400" b="1" cap="all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33" y="3118037"/>
            <a:ext cx="3546093" cy="118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248" y="283684"/>
            <a:ext cx="5976412" cy="197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Users\reinis.budrikis\Desktop\B4E+Logo+Transparen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249" y="3590266"/>
            <a:ext cx="2903331" cy="193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areteconsulting.eu/wp-content/uploads/2015/01/vapor-de-ster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077" y="5524510"/>
            <a:ext cx="2243246" cy="121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17448" y="4300068"/>
            <a:ext cx="6025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b="1" dirty="0" smtClean="0">
                <a:solidFill>
                  <a:srgbClr val="716A65"/>
                </a:solidFill>
                <a:latin typeface="Times New Roman" pitchFamily="18" charset="0"/>
                <a:cs typeface="Times New Roman" pitchFamily="18" charset="0"/>
              </a:rPr>
              <a:t>Projektu </a:t>
            </a:r>
            <a:r>
              <a:rPr lang="lv-LV" sz="2000" b="1" dirty="0">
                <a:solidFill>
                  <a:srgbClr val="716A65"/>
                </a:solidFill>
                <a:latin typeface="Times New Roman" pitchFamily="18" charset="0"/>
                <a:cs typeface="Times New Roman" pitchFamily="18" charset="0"/>
              </a:rPr>
              <a:t>daļas vadītājs </a:t>
            </a:r>
            <a:br>
              <a:rPr lang="lv-LV" sz="2000" b="1" dirty="0">
                <a:solidFill>
                  <a:srgbClr val="716A6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v-LV" sz="2000" b="1" dirty="0">
                <a:solidFill>
                  <a:srgbClr val="716A65"/>
                </a:solidFill>
                <a:latin typeface="Times New Roman" pitchFamily="18" charset="0"/>
                <a:cs typeface="Times New Roman" pitchFamily="18" charset="0"/>
              </a:rPr>
              <a:t>Reinis Budriķis</a:t>
            </a:r>
          </a:p>
          <a:p>
            <a:r>
              <a:rPr lang="lv-LV" sz="2000" b="1" dirty="0">
                <a:solidFill>
                  <a:srgbClr val="716A65"/>
                </a:solidFill>
                <a:latin typeface="Times New Roman" pitchFamily="18" charset="0"/>
                <a:cs typeface="Times New Roman" pitchFamily="18" charset="0"/>
              </a:rPr>
              <a:t>+371 28462326</a:t>
            </a:r>
          </a:p>
          <a:p>
            <a:r>
              <a:rPr lang="lv-LV" sz="2000" b="1" dirty="0">
                <a:solidFill>
                  <a:srgbClr val="716A65"/>
                </a:solidFill>
                <a:latin typeface="Times New Roman" pitchFamily="18" charset="0"/>
                <a:cs typeface="Times New Roman" pitchFamily="18" charset="0"/>
              </a:rPr>
              <a:t>+371 25617698</a:t>
            </a:r>
          </a:p>
          <a:p>
            <a:r>
              <a:rPr lang="lv-LV" sz="2000" dirty="0" err="1">
                <a:solidFill>
                  <a:srgbClr val="716A65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reinis.budrikis@riseba.lv</a:t>
            </a:r>
            <a:endParaRPr lang="lv-LV" sz="2000" dirty="0">
              <a:solidFill>
                <a:srgbClr val="716A6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lv-LV" sz="2000" dirty="0" err="1">
                <a:solidFill>
                  <a:srgbClr val="716A65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reinisbudrikis@gmail.com</a:t>
            </a:r>
            <a:endParaRPr lang="lv-LV" sz="2000" dirty="0">
              <a:solidFill>
                <a:srgbClr val="716A6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3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3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323974"/>
            <a:ext cx="7316032" cy="192723"/>
          </a:xfrm>
          <a:prstGeom prst="rect">
            <a:avLst/>
          </a:prstGeom>
          <a:solidFill>
            <a:srgbClr val="A1B81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" y="1323974"/>
            <a:ext cx="533400" cy="192724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94032-CD4C-4C25-B0C2-CEC720522D92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516698"/>
            <a:ext cx="9143998" cy="5301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ts val="700"/>
              </a:spcBef>
              <a:buClr>
                <a:srgbClr val="A1B818"/>
              </a:buClr>
              <a:buSzPct val="60000"/>
              <a:buFont typeface="Wingdings" pitchFamily="2" charset="2"/>
              <a:buChar char="q"/>
            </a:pPr>
            <a:r>
              <a:rPr lang="lv-LV" sz="2800" b="1" cap="all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Izveidota 2009 gadā</a:t>
            </a:r>
          </a:p>
          <a:p>
            <a:pPr marL="342900" lvl="1" indent="-342900">
              <a:spcBef>
                <a:spcPts val="700"/>
              </a:spcBef>
              <a:buClr>
                <a:srgbClr val="A1B818"/>
              </a:buClr>
              <a:buSzPct val="60000"/>
              <a:buFont typeface="Wingdings" pitchFamily="2" charset="2"/>
              <a:buChar char="q"/>
            </a:pPr>
            <a:r>
              <a:rPr lang="lv-LV" sz="2800" b="1" cap="all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Administrē Eiropas Komisija </a:t>
            </a:r>
          </a:p>
          <a:p>
            <a:pPr marL="342900" lvl="1" indent="-342900">
              <a:spcBef>
                <a:spcPts val="700"/>
              </a:spcBef>
              <a:buClr>
                <a:srgbClr val="A1B818"/>
              </a:buClr>
              <a:buSzPct val="60000"/>
              <a:buFont typeface="Wingdings" pitchFamily="2" charset="2"/>
              <a:buChar char="q"/>
            </a:pPr>
            <a:r>
              <a:rPr lang="lv-LV" sz="2800" b="1" cap="all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Programmas </a:t>
            </a:r>
            <a:r>
              <a:rPr lang="lv-LV" sz="2800" b="1" cap="all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7 cikls</a:t>
            </a:r>
          </a:p>
          <a:p>
            <a:pPr marL="342900" lvl="1" indent="-342900">
              <a:spcBef>
                <a:spcPts val="700"/>
              </a:spcBef>
              <a:buClr>
                <a:srgbClr val="A1B818"/>
              </a:buClr>
              <a:buSzPct val="60000"/>
              <a:buFont typeface="Wingdings" pitchFamily="2" charset="2"/>
              <a:buChar char="q"/>
            </a:pPr>
            <a:r>
              <a:rPr lang="lv-LV" sz="2800" b="1" cap="all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15 apstiprināti projekti</a:t>
            </a:r>
          </a:p>
          <a:p>
            <a:pPr marL="342900" lvl="1" indent="-342900">
              <a:spcBef>
                <a:spcPts val="700"/>
              </a:spcBef>
              <a:buClr>
                <a:srgbClr val="A1B818"/>
              </a:buClr>
              <a:buSzPct val="60000"/>
              <a:buFont typeface="Wingdings" pitchFamily="2" charset="2"/>
              <a:buChar char="q"/>
            </a:pPr>
            <a:r>
              <a:rPr lang="lv-LV" sz="2800" b="1" cap="all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6 500 000 EUR</a:t>
            </a:r>
          </a:p>
          <a:p>
            <a:pPr marL="342900" lvl="1" indent="-342900">
              <a:spcBef>
                <a:spcPts val="700"/>
              </a:spcBef>
              <a:buClr>
                <a:srgbClr val="A1B818"/>
              </a:buClr>
              <a:buSzPct val="60000"/>
              <a:buFont typeface="Wingdings" pitchFamily="2" charset="2"/>
              <a:buChar char="q"/>
            </a:pPr>
            <a:r>
              <a:rPr lang="lv-LV" sz="2800" b="1" cap="all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100 partneri</a:t>
            </a:r>
          </a:p>
          <a:p>
            <a:pPr marL="342900" lvl="1" indent="-342900">
              <a:spcBef>
                <a:spcPts val="700"/>
              </a:spcBef>
              <a:buClr>
                <a:srgbClr val="A1B818"/>
              </a:buClr>
              <a:buSzPct val="60000"/>
              <a:buFont typeface="Wingdings" pitchFamily="2" charset="2"/>
              <a:buChar char="q"/>
            </a:pPr>
            <a:r>
              <a:rPr lang="lv-LV" sz="2800" b="1" cap="all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Eiropas Savienības dalībvalsts</a:t>
            </a:r>
            <a:endParaRPr lang="lv-LV" sz="2800" b="1" cap="all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marL="342900" lvl="1" indent="-342900">
              <a:lnSpc>
                <a:spcPct val="150000"/>
              </a:lnSpc>
              <a:spcBef>
                <a:spcPts val="700"/>
              </a:spcBef>
              <a:buClr>
                <a:srgbClr val="A1B818"/>
              </a:buClr>
              <a:buSzPct val="60000"/>
              <a:buFont typeface="Wingdings" pitchFamily="2" charset="2"/>
              <a:buChar char="q"/>
            </a:pPr>
            <a:endParaRPr lang="lv-LV" sz="2800" b="1" cap="all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marL="342900" lvl="1" indent="-342900">
              <a:spcBef>
                <a:spcPts val="700"/>
              </a:spcBef>
              <a:buClr>
                <a:srgbClr val="0E1F56"/>
              </a:buClr>
              <a:buSzPct val="60000"/>
              <a:buFont typeface="Wingdings" pitchFamily="2" charset="2"/>
              <a:buChar char="q"/>
            </a:pPr>
            <a:endParaRPr lang="lv-LV" sz="2800" cap="all" dirty="0" smtClean="0">
              <a:solidFill>
                <a:srgbClr val="7A0820"/>
              </a:solidFill>
              <a:latin typeface="Arial" pitchFamily="34" charset="0"/>
              <a:cs typeface="Arial" pitchFamily="34" charset="0"/>
            </a:endParaRPr>
          </a:p>
          <a:p>
            <a:pPr marL="320040" lvl="1" indent="-320040">
              <a:spcBef>
                <a:spcPts val="700"/>
              </a:spcBef>
              <a:buClr>
                <a:srgbClr val="0E1F56"/>
              </a:buClr>
              <a:buSzPct val="60000"/>
            </a:pPr>
            <a:endParaRPr lang="lv-LV" sz="2000" b="1" cap="all" dirty="0" smtClean="0">
              <a:solidFill>
                <a:srgbClr val="13396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RISEBA 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52" y="6476747"/>
            <a:ext cx="1665514" cy="3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2222"/>
          </a:xfrm>
        </p:spPr>
        <p:txBody>
          <a:bodyPr>
            <a:noAutofit/>
          </a:bodyPr>
          <a:lstStyle/>
          <a:p>
            <a:pPr algn="ctr"/>
            <a:r>
              <a:rPr lang="lv-LV" sz="4800" b="1" cap="all" dirty="0" smtClean="0">
                <a:solidFill>
                  <a:srgbClr val="A1B818"/>
                </a:solidFill>
                <a:latin typeface="Calibri" pitchFamily="34" charset="0"/>
                <a:cs typeface="Arial" pitchFamily="34" charset="0"/>
              </a:rPr>
              <a:t>Erasmus jaunajiem uzņēmējiem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12" y="1111789"/>
            <a:ext cx="1865385" cy="61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C:\Users\reinis.budrikis\Desktop\B4E+Logo+Transparen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878" y="6165063"/>
            <a:ext cx="1115122" cy="7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areteconsulting.eu/wp-content/uploads/2015/01/vapor-de-ster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5541"/>
            <a:ext cx="1820323" cy="98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6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4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323974"/>
            <a:ext cx="7316032" cy="192723"/>
          </a:xfrm>
          <a:prstGeom prst="rect">
            <a:avLst/>
          </a:prstGeom>
          <a:solidFill>
            <a:srgbClr val="A1B81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" y="1323974"/>
            <a:ext cx="533400" cy="192724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94032-CD4C-4C25-B0C2-CEC720522D92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516698"/>
            <a:ext cx="9143998" cy="5396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ts val="700"/>
              </a:spcBef>
              <a:buClr>
                <a:srgbClr val="A1B818"/>
              </a:buClr>
              <a:buSzPct val="60000"/>
              <a:buFont typeface="Wingdings" pitchFamily="2" charset="2"/>
              <a:buChar char="Ø"/>
            </a:pPr>
            <a:endParaRPr lang="lv-LV" sz="2400" b="1" cap="all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marL="342900" lvl="1" indent="-342900">
              <a:spcBef>
                <a:spcPts val="700"/>
              </a:spcBef>
              <a:buClr>
                <a:srgbClr val="A1B818"/>
              </a:buClr>
              <a:buSzPct val="60000"/>
              <a:buFont typeface="Wingdings" pitchFamily="2" charset="2"/>
              <a:buChar char="Ø"/>
            </a:pPr>
            <a:r>
              <a:rPr lang="lv-LV" sz="2400" b="1" cap="all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Sekmēt uz darbu balstītu apmācību jaunajiem uzņēmējiem;</a:t>
            </a:r>
          </a:p>
          <a:p>
            <a:pPr marL="342900" lvl="1" indent="-342900">
              <a:spcBef>
                <a:spcPts val="700"/>
              </a:spcBef>
              <a:buClr>
                <a:srgbClr val="A1B818"/>
              </a:buClr>
              <a:buSzPct val="60000"/>
              <a:buFont typeface="Wingdings" pitchFamily="2" charset="2"/>
              <a:buChar char="Ø"/>
            </a:pPr>
            <a:r>
              <a:rPr lang="lv-LV" sz="2400" b="1" cap="all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Veicināt uzņēmējdarbības kultūru;</a:t>
            </a:r>
          </a:p>
          <a:p>
            <a:pPr marL="342900" lvl="1" indent="-342900">
              <a:spcBef>
                <a:spcPts val="700"/>
              </a:spcBef>
              <a:buClr>
                <a:srgbClr val="A1B818"/>
              </a:buClr>
              <a:buSzPct val="60000"/>
              <a:buFont typeface="Wingdings" pitchFamily="2" charset="2"/>
              <a:buChar char="Ø"/>
            </a:pPr>
            <a:r>
              <a:rPr lang="lv-LV" sz="2400" b="1" cap="all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Veicināt starpvalstu sadarbību;</a:t>
            </a:r>
          </a:p>
          <a:p>
            <a:pPr marL="342900" lvl="1" indent="-342900">
              <a:spcBef>
                <a:spcPts val="700"/>
              </a:spcBef>
              <a:buClr>
                <a:srgbClr val="A1B818"/>
              </a:buClr>
              <a:buSzPct val="60000"/>
              <a:buFont typeface="Wingdings" pitchFamily="2" charset="2"/>
              <a:buChar char="Ø"/>
            </a:pPr>
            <a:r>
              <a:rPr lang="lv-LV" sz="2400" b="1" cap="all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Palielināt  jauno uzņēmēju skaitu;</a:t>
            </a:r>
          </a:p>
          <a:p>
            <a:pPr marL="342900" lvl="1" indent="-342900">
              <a:spcBef>
                <a:spcPts val="700"/>
              </a:spcBef>
              <a:buClr>
                <a:srgbClr val="A1B818"/>
              </a:buClr>
              <a:buSzPct val="60000"/>
              <a:buFont typeface="Wingdings" pitchFamily="2" charset="2"/>
              <a:buChar char="Ø"/>
            </a:pPr>
            <a:r>
              <a:rPr lang="lv-LV" sz="2400" b="1" cap="all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Radīt jaunas darbavietas;</a:t>
            </a:r>
          </a:p>
          <a:p>
            <a:pPr marL="342900" lvl="1" indent="-342900">
              <a:lnSpc>
                <a:spcPct val="150000"/>
              </a:lnSpc>
              <a:spcBef>
                <a:spcPts val="700"/>
              </a:spcBef>
              <a:buClr>
                <a:srgbClr val="A1B818"/>
              </a:buClr>
              <a:buSzPct val="60000"/>
              <a:buFont typeface="Wingdings" pitchFamily="2" charset="2"/>
              <a:buChar char="Ø"/>
            </a:pPr>
            <a:endParaRPr lang="lv-LV" sz="2000" b="1" cap="all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marL="342900" lvl="1" indent="-342900">
              <a:lnSpc>
                <a:spcPct val="150000"/>
              </a:lnSpc>
              <a:spcBef>
                <a:spcPts val="700"/>
              </a:spcBef>
              <a:buClr>
                <a:srgbClr val="A1B818"/>
              </a:buClr>
              <a:buSzPct val="60000"/>
              <a:buFont typeface="Wingdings" pitchFamily="2" charset="2"/>
              <a:buChar char="q"/>
            </a:pPr>
            <a:r>
              <a:rPr lang="lv-LV" sz="2200" b="1" cap="all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jaunajiem uzņēmējiem mācīties no pieredzējušiem uzņēmējiem</a:t>
            </a:r>
          </a:p>
          <a:p>
            <a:pPr marL="342900" lvl="1" indent="-342900">
              <a:lnSpc>
                <a:spcPct val="150000"/>
              </a:lnSpc>
              <a:spcBef>
                <a:spcPts val="700"/>
              </a:spcBef>
              <a:buClr>
                <a:srgbClr val="A1B818"/>
              </a:buClr>
              <a:buSzPct val="60000"/>
              <a:buFont typeface="Wingdings" pitchFamily="2" charset="2"/>
              <a:buChar char="q"/>
            </a:pPr>
            <a:r>
              <a:rPr lang="lv-LV" sz="2200" b="1" cap="all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uzņēmējiem dalīties pieredzē ar jaunajiem uzņēmējiem</a:t>
            </a:r>
          </a:p>
          <a:p>
            <a:pPr marL="342900" lvl="1" indent="-342900">
              <a:lnSpc>
                <a:spcPct val="150000"/>
              </a:lnSpc>
              <a:spcBef>
                <a:spcPts val="700"/>
              </a:spcBef>
              <a:buClr>
                <a:srgbClr val="A1B818"/>
              </a:buClr>
              <a:buSzPct val="60000"/>
              <a:buFont typeface="Wingdings" pitchFamily="2" charset="2"/>
              <a:buChar char="q"/>
            </a:pPr>
            <a:endParaRPr lang="lv-LV" sz="1200" b="1" cap="all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marL="342900" lvl="1" indent="-342900">
              <a:spcBef>
                <a:spcPts val="700"/>
              </a:spcBef>
              <a:buClr>
                <a:srgbClr val="0E1F56"/>
              </a:buClr>
              <a:buSzPct val="60000"/>
              <a:buFont typeface="Wingdings" pitchFamily="2" charset="2"/>
              <a:buChar char="q"/>
            </a:pPr>
            <a:endParaRPr lang="lv-LV" sz="1200" cap="all" dirty="0" smtClean="0">
              <a:solidFill>
                <a:srgbClr val="7A0820"/>
              </a:solidFill>
              <a:latin typeface="Arial" pitchFamily="34" charset="0"/>
              <a:cs typeface="Arial" pitchFamily="34" charset="0"/>
            </a:endParaRPr>
          </a:p>
          <a:p>
            <a:pPr marL="320040" lvl="1" indent="-320040">
              <a:spcBef>
                <a:spcPts val="700"/>
              </a:spcBef>
              <a:buClr>
                <a:srgbClr val="0E1F56"/>
              </a:buClr>
              <a:buSzPct val="60000"/>
            </a:pPr>
            <a:endParaRPr lang="lv-LV" sz="1050" b="1" cap="all" dirty="0" smtClean="0">
              <a:solidFill>
                <a:srgbClr val="13396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RISEBA 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52" y="6476747"/>
            <a:ext cx="1665514" cy="3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2222"/>
          </a:xfrm>
        </p:spPr>
        <p:txBody>
          <a:bodyPr>
            <a:noAutofit/>
          </a:bodyPr>
          <a:lstStyle/>
          <a:p>
            <a:pPr algn="ctr"/>
            <a:r>
              <a:rPr lang="lv-LV" sz="4800" b="1" cap="all" dirty="0" smtClean="0">
                <a:solidFill>
                  <a:srgbClr val="A1B818"/>
                </a:solidFill>
                <a:latin typeface="Calibri" pitchFamily="34" charset="0"/>
                <a:cs typeface="Arial" pitchFamily="34" charset="0"/>
              </a:rPr>
              <a:t>Programmas Mērķis</a:t>
            </a:r>
            <a:endParaRPr lang="lv-LV" sz="4800" b="1" cap="all" dirty="0">
              <a:solidFill>
                <a:srgbClr val="A1B818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12" y="1111789"/>
            <a:ext cx="1865385" cy="61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C:\Users\reinis.budrikis\Desktop\B4E+Logo+Transparen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878" y="6165063"/>
            <a:ext cx="1115122" cy="7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areteconsulting.eu/wp-content/uploads/2015/01/vapor-de-ster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5541"/>
            <a:ext cx="1820323" cy="98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0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5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323974"/>
            <a:ext cx="7316032" cy="192723"/>
          </a:xfrm>
          <a:prstGeom prst="rect">
            <a:avLst/>
          </a:prstGeom>
          <a:solidFill>
            <a:srgbClr val="A1B81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" y="1323974"/>
            <a:ext cx="533400" cy="192724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94032-CD4C-4C25-B0C2-CEC720522D92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1641530"/>
            <a:ext cx="91439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800" b="1" cap="all" dirty="0" smtClean="0">
                <a:solidFill>
                  <a:srgbClr val="726D64"/>
                </a:solidFill>
                <a:latin typeface="Calibri" pitchFamily="34" charset="0"/>
                <a:cs typeface="Calibri" pitchFamily="34" charset="0"/>
              </a:rPr>
              <a:t>Business opportunities for European Young </a:t>
            </a:r>
            <a:r>
              <a:rPr lang="lv-LV" sz="2800" b="1" cap="all" dirty="0" smtClean="0">
                <a:solidFill>
                  <a:srgbClr val="716A65"/>
                </a:solidFill>
                <a:latin typeface="Calibri" pitchFamily="34" charset="0"/>
                <a:cs typeface="Calibri" pitchFamily="34" charset="0"/>
              </a:rPr>
              <a:t>Entrepreneurs</a:t>
            </a:r>
          </a:p>
          <a:p>
            <a:pPr algn="ctr"/>
            <a:endParaRPr lang="lv-LV" sz="2800" b="1" u="sng" cap="all" dirty="0" smtClean="0">
              <a:solidFill>
                <a:srgbClr val="716A65"/>
              </a:solidFill>
              <a:latin typeface="Calibri" pitchFamily="34" charset="0"/>
              <a:cs typeface="Arial" pitchFamily="34" charset="0"/>
            </a:endParaRPr>
          </a:p>
          <a:p>
            <a:pPr marL="514350" indent="-514350">
              <a:lnSpc>
                <a:spcPct val="150000"/>
              </a:lnSpc>
              <a:buClr>
                <a:srgbClr val="A1B818"/>
              </a:buClr>
              <a:buSzPct val="60000"/>
              <a:buFont typeface="Wingdings" pitchFamily="2" charset="2"/>
              <a:buChar char="q"/>
            </a:pPr>
            <a:r>
              <a:rPr lang="lv-LV" sz="2400" b="1" u="sng" cap="all" dirty="0" smtClean="0">
                <a:solidFill>
                  <a:srgbClr val="716A65"/>
                </a:solidFill>
                <a:latin typeface="Calibri" pitchFamily="34" charset="0"/>
                <a:cs typeface="Arial" pitchFamily="34" charset="0"/>
              </a:rPr>
              <a:t>Radošais un Kultūras sektors</a:t>
            </a:r>
          </a:p>
          <a:p>
            <a:pPr marL="514350" indent="-514350">
              <a:lnSpc>
                <a:spcPct val="150000"/>
              </a:lnSpc>
              <a:buClr>
                <a:srgbClr val="A1B818"/>
              </a:buClr>
              <a:buSzPct val="60000"/>
              <a:buFont typeface="Wingdings" pitchFamily="2" charset="2"/>
              <a:buChar char="q"/>
            </a:pPr>
            <a:r>
              <a:rPr lang="lv-LV" sz="2400" b="1" u="sng" cap="all" dirty="0" smtClean="0">
                <a:solidFill>
                  <a:srgbClr val="716A65"/>
                </a:solidFill>
                <a:latin typeface="Calibri" pitchFamily="34" charset="0"/>
                <a:cs typeface="Arial" pitchFamily="34" charset="0"/>
              </a:rPr>
              <a:t>2015. GADA februāra– 2017. GADA JANVĀRIM</a:t>
            </a:r>
          </a:p>
          <a:p>
            <a:pPr marL="514350" indent="-514350">
              <a:lnSpc>
                <a:spcPct val="150000"/>
              </a:lnSpc>
              <a:buClr>
                <a:srgbClr val="A1B818"/>
              </a:buClr>
              <a:buSzPct val="60000"/>
              <a:buFont typeface="Wingdings" pitchFamily="2" charset="2"/>
              <a:buChar char="q"/>
            </a:pPr>
            <a:r>
              <a:rPr lang="lv-LV" sz="2400" b="1" u="sng" cap="all" dirty="0" smtClean="0">
                <a:solidFill>
                  <a:srgbClr val="716A65"/>
                </a:solidFill>
                <a:latin typeface="Calibri" pitchFamily="34" charset="0"/>
                <a:cs typeface="Arial" pitchFamily="34" charset="0"/>
              </a:rPr>
              <a:t>Jauno uzņēmēju atlase un informēšana;</a:t>
            </a:r>
          </a:p>
          <a:p>
            <a:pPr marL="514350" indent="-514350">
              <a:lnSpc>
                <a:spcPct val="150000"/>
              </a:lnSpc>
              <a:buClr>
                <a:srgbClr val="A1B818"/>
              </a:buClr>
              <a:buSzPct val="60000"/>
              <a:buFont typeface="Wingdings" pitchFamily="2" charset="2"/>
              <a:buChar char="q"/>
            </a:pPr>
            <a:r>
              <a:rPr lang="lv-LV" sz="2400" b="1" u="sng" cap="all" dirty="0" smtClean="0">
                <a:solidFill>
                  <a:srgbClr val="716A65"/>
                </a:solidFill>
                <a:latin typeface="Calibri" pitchFamily="34" charset="0"/>
                <a:cs typeface="Arial" pitchFamily="34" charset="0"/>
              </a:rPr>
              <a:t>Uzņemošo uzņēmēju atlase un informēšana;</a:t>
            </a:r>
          </a:p>
          <a:p>
            <a:pPr marL="514350" indent="-514350">
              <a:lnSpc>
                <a:spcPct val="150000"/>
              </a:lnSpc>
              <a:buClr>
                <a:srgbClr val="A1B818"/>
              </a:buClr>
              <a:buSzPct val="60000"/>
              <a:buFont typeface="Wingdings" pitchFamily="2" charset="2"/>
              <a:buChar char="q"/>
            </a:pPr>
            <a:r>
              <a:rPr lang="lv-LV" sz="2400" b="1" u="sng" cap="all" dirty="0" smtClean="0">
                <a:solidFill>
                  <a:srgbClr val="716A65"/>
                </a:solidFill>
                <a:latin typeface="Calibri" pitchFamily="34" charset="0"/>
                <a:cs typeface="Arial" pitchFamily="34" charset="0"/>
              </a:rPr>
              <a:t>Attiecību veidošana un uzraudzība;</a:t>
            </a:r>
          </a:p>
          <a:p>
            <a:pPr marL="514350" indent="-514350">
              <a:lnSpc>
                <a:spcPct val="150000"/>
              </a:lnSpc>
              <a:buClr>
                <a:srgbClr val="A1B818"/>
              </a:buClr>
              <a:buSzPct val="60000"/>
              <a:buFont typeface="Wingdings" pitchFamily="2" charset="2"/>
              <a:buChar char="q"/>
            </a:pPr>
            <a:r>
              <a:rPr lang="lv-LV" sz="2400" b="1" u="sng" cap="all" dirty="0" smtClean="0">
                <a:solidFill>
                  <a:srgbClr val="716A65"/>
                </a:solidFill>
                <a:latin typeface="Calibri" pitchFamily="34" charset="0"/>
                <a:cs typeface="Arial" pitchFamily="34" charset="0"/>
              </a:rPr>
              <a:t>Mobilitāte -  1-6 mēneši</a:t>
            </a:r>
          </a:p>
          <a:p>
            <a:pPr>
              <a:buFont typeface="Wingdings" pitchFamily="2" charset="2"/>
              <a:buChar char="q"/>
            </a:pPr>
            <a:endParaRPr lang="lv-LV" sz="2400" b="1" cap="all" dirty="0" smtClean="0">
              <a:solidFill>
                <a:srgbClr val="716A65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2" descr="RISEBA 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12" y="6476746"/>
            <a:ext cx="1665514" cy="3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2222"/>
          </a:xfrm>
        </p:spPr>
        <p:txBody>
          <a:bodyPr>
            <a:noAutofit/>
          </a:bodyPr>
          <a:lstStyle/>
          <a:p>
            <a:pPr algn="ctr"/>
            <a:r>
              <a:rPr lang="lv-LV" sz="4800" b="1" cap="all" dirty="0" smtClean="0">
                <a:solidFill>
                  <a:srgbClr val="A1B818"/>
                </a:solidFill>
                <a:latin typeface="Calibri" pitchFamily="34" charset="0"/>
                <a:cs typeface="Arial" pitchFamily="34" charset="0"/>
              </a:rPr>
              <a:t>Biz4EYE</a:t>
            </a:r>
            <a:endParaRPr lang="lv-LV" sz="4000" b="1" cap="all" dirty="0">
              <a:solidFill>
                <a:srgbClr val="A1B818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12" y="1111789"/>
            <a:ext cx="1865385" cy="61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areteconsulting.eu/wp-content/uploads/2015/01/vapor-de-ster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72213"/>
            <a:ext cx="1070962" cy="58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reinis.budrikis\Desktop\B4E+Logo+Transparent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441" y="2236031"/>
            <a:ext cx="2638556" cy="175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19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6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323974"/>
            <a:ext cx="7316032" cy="192723"/>
          </a:xfrm>
          <a:prstGeom prst="rect">
            <a:avLst/>
          </a:prstGeom>
          <a:solidFill>
            <a:srgbClr val="A1B81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" y="1323974"/>
            <a:ext cx="533400" cy="192724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94032-CD4C-4C25-B0C2-CEC720522D92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2" descr="RISEBA 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12" y="6476746"/>
            <a:ext cx="1665514" cy="3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2222"/>
          </a:xfrm>
        </p:spPr>
        <p:txBody>
          <a:bodyPr>
            <a:noAutofit/>
          </a:bodyPr>
          <a:lstStyle/>
          <a:p>
            <a:pPr algn="ctr"/>
            <a:r>
              <a:rPr lang="lv-LV" sz="4800" b="1" cap="all" dirty="0" smtClean="0">
                <a:solidFill>
                  <a:srgbClr val="A1B818"/>
                </a:solidFill>
                <a:latin typeface="Calibri" pitchFamily="34" charset="0"/>
                <a:cs typeface="Arial" pitchFamily="34" charset="0"/>
              </a:rPr>
              <a:t>Sektors</a:t>
            </a:r>
            <a:endParaRPr lang="lv-LV" sz="4000" b="1" cap="all" dirty="0">
              <a:solidFill>
                <a:srgbClr val="A1B818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12" y="1111789"/>
            <a:ext cx="1865385" cy="61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areteconsulting.eu/wp-content/uploads/2015/01/vapor-de-ster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72213"/>
            <a:ext cx="1070962" cy="58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305216"/>
              </p:ext>
            </p:extLst>
          </p:nvPr>
        </p:nvGraphicFramePr>
        <p:xfrm>
          <a:off x="672468" y="2339102"/>
          <a:ext cx="7646046" cy="2265522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{69CF1AB2-1976-4502-BF36-3FF5EA218861}</a:tableStyleId>
              </a:tblPr>
              <a:tblGrid>
                <a:gridCol w="2548682"/>
                <a:gridCol w="2548682"/>
                <a:gridCol w="2548682"/>
              </a:tblGrid>
              <a:tr h="321469">
                <a:tc>
                  <a:txBody>
                    <a:bodyPr/>
                    <a:lstStyle/>
                    <a:p>
                      <a:pPr algn="ctr"/>
                      <a:r>
                        <a:rPr lang="lv-LV" sz="1700" b="1" cap="all" dirty="0" smtClean="0">
                          <a:solidFill>
                            <a:srgbClr val="716A65"/>
                          </a:solidFill>
                          <a:latin typeface="Calibri" pitchFamily="34" charset="0"/>
                        </a:rPr>
                        <a:t>Reklāma un mārketings</a:t>
                      </a:r>
                      <a:endParaRPr lang="pt-PT" sz="1700" b="1" cap="all" dirty="0">
                        <a:solidFill>
                          <a:srgbClr val="716A65"/>
                        </a:solidFill>
                        <a:latin typeface="Calibri" pitchFamily="34" charset="0"/>
                      </a:endParaRPr>
                    </a:p>
                  </a:txBody>
                  <a:tcPr marL="64301" marR="64301" marT="32147" marB="32147" anchor="ctr">
                    <a:lnL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700" b="1" cap="all" dirty="0" smtClean="0">
                          <a:solidFill>
                            <a:srgbClr val="716A65"/>
                          </a:solidFill>
                          <a:latin typeface="Calibri" pitchFamily="34" charset="0"/>
                        </a:rPr>
                        <a:t>Arhitektūra</a:t>
                      </a:r>
                      <a:endParaRPr lang="pt-PT" sz="1700" b="1" cap="all" dirty="0">
                        <a:solidFill>
                          <a:srgbClr val="716A65"/>
                        </a:solidFill>
                        <a:latin typeface="Calibri" pitchFamily="34" charset="0"/>
                      </a:endParaRPr>
                    </a:p>
                  </a:txBody>
                  <a:tcPr marL="64301" marR="64301" marT="32147" marB="32147" anchor="ctr">
                    <a:lnL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700" b="1" cap="all" dirty="0" smtClean="0">
                          <a:solidFill>
                            <a:srgbClr val="716A65"/>
                          </a:solidFill>
                          <a:latin typeface="Calibri" pitchFamily="34" charset="0"/>
                        </a:rPr>
                        <a:t>Amatniecība</a:t>
                      </a:r>
                      <a:endParaRPr lang="pt-PT" sz="1700" b="1" cap="all" dirty="0">
                        <a:solidFill>
                          <a:srgbClr val="716A65"/>
                        </a:solidFill>
                        <a:latin typeface="Calibri" pitchFamily="34" charset="0"/>
                      </a:endParaRPr>
                    </a:p>
                  </a:txBody>
                  <a:tcPr marL="64301" marR="64301" marT="32147" marB="32147" anchor="ctr">
                    <a:lnL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5819">
                <a:tc>
                  <a:txBody>
                    <a:bodyPr/>
                    <a:lstStyle/>
                    <a:p>
                      <a:pPr algn="ctr"/>
                      <a:r>
                        <a:rPr lang="lv-LV" sz="1700" b="1" kern="1200" cap="all" dirty="0" smtClean="0">
                          <a:solidFill>
                            <a:srgbClr val="716A65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Dizains : produkti,</a:t>
                      </a:r>
                      <a:r>
                        <a:rPr lang="lv-LV" sz="1700" b="1" kern="1200" cap="all" baseline="0" dirty="0" smtClean="0">
                          <a:solidFill>
                            <a:srgbClr val="716A65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grafiskais un modes dizains</a:t>
                      </a:r>
                      <a:endParaRPr lang="en-US" sz="1700" b="1" kern="1200" cap="all" dirty="0" smtClean="0">
                        <a:solidFill>
                          <a:srgbClr val="716A65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301" marR="64301" marT="32147" marB="32147" anchor="ctr">
                    <a:lnL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700" b="1" kern="1200" cap="all" dirty="0" smtClean="0">
                          <a:solidFill>
                            <a:srgbClr val="716A65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Filmas, TV, Radio un foto</a:t>
                      </a:r>
                      <a:endParaRPr lang="en-US" sz="1700" b="1" kern="1200" cap="all" dirty="0" smtClean="0">
                        <a:solidFill>
                          <a:srgbClr val="716A65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301" marR="64301" marT="32147" marB="32147" anchor="ctr">
                    <a:lnL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700" b="1" kern="1200" cap="all" dirty="0" smtClean="0">
                          <a:solidFill>
                            <a:srgbClr val="716A65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IT</a:t>
                      </a:r>
                      <a:endParaRPr lang="en-US" sz="1700" b="1" kern="1200" cap="all" dirty="0" smtClean="0">
                        <a:solidFill>
                          <a:srgbClr val="716A65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4301" marR="64301" marT="32147" marB="32147" anchor="ctr">
                    <a:lnL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5819">
                <a:tc>
                  <a:txBody>
                    <a:bodyPr/>
                    <a:lstStyle/>
                    <a:p>
                      <a:pPr algn="ctr"/>
                      <a:r>
                        <a:rPr lang="lv-LV" sz="1700" b="1" cap="all" dirty="0" smtClean="0">
                          <a:solidFill>
                            <a:srgbClr val="716A65"/>
                          </a:solidFill>
                          <a:latin typeface="Calibri" pitchFamily="34" charset="0"/>
                        </a:rPr>
                        <a:t>Mediji</a:t>
                      </a:r>
                      <a:endParaRPr lang="pt-PT" sz="1700" b="1" cap="all" dirty="0">
                        <a:solidFill>
                          <a:srgbClr val="716A65"/>
                        </a:solidFill>
                        <a:latin typeface="Calibri" pitchFamily="34" charset="0"/>
                      </a:endParaRPr>
                    </a:p>
                  </a:txBody>
                  <a:tcPr marL="64301" marR="64301" marT="32147" marB="32147" anchor="ctr">
                    <a:lnL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700" b="1" kern="1200" cap="all" dirty="0" smtClean="0">
                          <a:solidFill>
                            <a:srgbClr val="716A65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Muzeji, galerijas un bibliotēkas</a:t>
                      </a:r>
                      <a:endParaRPr lang="pt-PT" sz="1700" b="1" cap="all" dirty="0">
                        <a:solidFill>
                          <a:srgbClr val="716A65"/>
                        </a:solidFill>
                        <a:latin typeface="Calibri" pitchFamily="34" charset="0"/>
                      </a:endParaRPr>
                    </a:p>
                  </a:txBody>
                  <a:tcPr marL="64301" marR="64301" marT="32147" marB="32147" anchor="ctr">
                    <a:lnL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700" b="1" kern="1200" cap="all" dirty="0" smtClean="0">
                          <a:solidFill>
                            <a:srgbClr val="716A65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Mūzika un vizuālā māksla</a:t>
                      </a:r>
                      <a:endParaRPr lang="en-US" sz="1700" b="1" kern="1200" cap="all" dirty="0" smtClean="0">
                        <a:solidFill>
                          <a:srgbClr val="716A65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PT" sz="1700" b="1" cap="all" dirty="0">
                        <a:solidFill>
                          <a:srgbClr val="716A65"/>
                        </a:solidFill>
                        <a:latin typeface="Calibri" pitchFamily="34" charset="0"/>
                      </a:endParaRPr>
                    </a:p>
                  </a:txBody>
                  <a:tcPr marL="64301" marR="64301" marT="32147" marB="32147" anchor="ctr">
                    <a:lnL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1B8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72468" y="1623822"/>
            <a:ext cx="7538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ts val="700"/>
              </a:spcBef>
              <a:buClr>
                <a:srgbClr val="A1B818"/>
              </a:buClr>
              <a:buSzPct val="60000"/>
              <a:buFont typeface="Wingdings" pitchFamily="2" charset="2"/>
              <a:buChar char="Ø"/>
            </a:pPr>
            <a:r>
              <a:rPr lang="lv-LV" sz="2400" b="1" cap="all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Primāri Radošais un kultūras sektors</a:t>
            </a:r>
            <a:endParaRPr lang="lv-LV" sz="2400" b="1" cap="all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" y="48874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>
              <a:spcBef>
                <a:spcPts val="700"/>
              </a:spcBef>
              <a:buClr>
                <a:srgbClr val="A1B818"/>
              </a:buClr>
              <a:buSzPct val="60000"/>
              <a:buFont typeface="Wingdings" pitchFamily="2" charset="2"/>
              <a:buChar char="Ø"/>
            </a:pPr>
            <a:r>
              <a:rPr lang="lv-LV" sz="2400" b="1" cap="all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Jebkurš cits sektors</a:t>
            </a:r>
            <a:endParaRPr lang="lv-LV" sz="2400" b="1" cap="all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49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c06.deviantart.net/fs71/i/2010/078/0/a/Future_EU_map_by_GeneralHelgha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9" y="1346310"/>
            <a:ext cx="9172575" cy="5529439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C94032-CD4C-4C25-B0C2-CEC720522D92}" type="slidenum">
              <a:rPr kumimoji="0" lang="en-US" smtClean="0"/>
              <a:pPr/>
              <a:t>7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323974"/>
            <a:ext cx="7316032" cy="192723"/>
          </a:xfrm>
          <a:prstGeom prst="rect">
            <a:avLst/>
          </a:prstGeom>
          <a:solidFill>
            <a:srgbClr val="A1B81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" y="1323974"/>
            <a:ext cx="533400" cy="192724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94032-CD4C-4C25-B0C2-CEC720522D92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516698"/>
            <a:ext cx="9143998" cy="190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ts val="700"/>
              </a:spcBef>
              <a:buClr>
                <a:srgbClr val="A1B818"/>
              </a:buClr>
              <a:buSzPct val="60000"/>
              <a:buFont typeface="Wingdings" pitchFamily="2" charset="2"/>
              <a:buChar char="q"/>
            </a:pPr>
            <a:endParaRPr lang="lv-LV" sz="2400" b="1" cap="all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spcBef>
                <a:spcPts val="700"/>
              </a:spcBef>
              <a:buClr>
                <a:srgbClr val="A1B818"/>
              </a:buClr>
              <a:buSzPct val="60000"/>
              <a:buFont typeface="Wingdings" pitchFamily="2" charset="2"/>
              <a:buChar char="q"/>
            </a:pPr>
            <a:endParaRPr lang="lv-LV" sz="2800" b="1" cap="all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marL="342900" lvl="1" indent="-342900">
              <a:spcBef>
                <a:spcPts val="700"/>
              </a:spcBef>
              <a:buClr>
                <a:srgbClr val="0E1F56"/>
              </a:buClr>
              <a:buSzPct val="60000"/>
              <a:buFont typeface="Wingdings" pitchFamily="2" charset="2"/>
              <a:buChar char="q"/>
            </a:pPr>
            <a:endParaRPr lang="lv-LV" sz="2800" cap="all" dirty="0" smtClean="0">
              <a:solidFill>
                <a:srgbClr val="7A0820"/>
              </a:solidFill>
              <a:latin typeface="Arial" pitchFamily="34" charset="0"/>
              <a:cs typeface="Arial" pitchFamily="34" charset="0"/>
            </a:endParaRPr>
          </a:p>
          <a:p>
            <a:pPr marL="320040" lvl="1" indent="-320040">
              <a:spcBef>
                <a:spcPts val="700"/>
              </a:spcBef>
              <a:buClr>
                <a:srgbClr val="0E1F56"/>
              </a:buClr>
              <a:buSzPct val="60000"/>
            </a:pPr>
            <a:endParaRPr lang="lv-LV" sz="2000" b="1" cap="all" dirty="0" smtClean="0">
              <a:solidFill>
                <a:srgbClr val="13396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2222"/>
          </a:xfrm>
        </p:spPr>
        <p:txBody>
          <a:bodyPr>
            <a:noAutofit/>
          </a:bodyPr>
          <a:lstStyle/>
          <a:p>
            <a:pPr algn="ctr"/>
            <a:r>
              <a:rPr lang="lv-LV" sz="4000" b="1" cap="all" dirty="0" smtClean="0">
                <a:solidFill>
                  <a:srgbClr val="A1B818"/>
                </a:solidFill>
                <a:latin typeface="Arial" pitchFamily="34" charset="0"/>
                <a:cs typeface="Arial" pitchFamily="34" charset="0"/>
              </a:rPr>
              <a:t>Biz4EYE partneri</a:t>
            </a:r>
            <a:endParaRPr lang="lv-LV" sz="4000" b="1" cap="all" dirty="0">
              <a:solidFill>
                <a:srgbClr val="A1B81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12" y="1111789"/>
            <a:ext cx="1865385" cy="61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C:\Users\reinis.budrikis\Desktop\B4E+Logo+Transparen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317" y="368877"/>
            <a:ext cx="1115122" cy="7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riseba.lv/images/logo_riseb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5476" y="2035552"/>
            <a:ext cx="1529774" cy="653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4" descr="http://www.irseuropa.it/j/images/mf_logo_big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20" y="6027767"/>
            <a:ext cx="2080116" cy="753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www.valueser.com/img/bussola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734" y="6149126"/>
            <a:ext cx="1685925" cy="511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www.meiosepublicidade.pt/wp-content/uploads/2012/04/Logo-ADDICT-300x178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8" y="3812688"/>
            <a:ext cx="1514725" cy="898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s://fbcdn-sphotos-a-a.akamaihd.net/hphotos-ak-xaf1/t31.0-8/c0.106.851.315/p851x315/177344_297525370361383_97781138_o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033" y="3922610"/>
            <a:ext cx="1834090" cy="678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://www.start-upcenter.fi/en/midcom-serveattachmentguid-1e2e214eeb613b2e21411e2a530292ff0545fdc5fdc/aalto_sbc_en_13_rgb_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04" y="1608437"/>
            <a:ext cx="2036628" cy="813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Straight Arrow Connector 41"/>
          <p:cNvCxnSpPr/>
          <p:nvPr/>
        </p:nvCxnSpPr>
        <p:spPr>
          <a:xfrm flipV="1">
            <a:off x="3302000" y="5105400"/>
            <a:ext cx="1316038" cy="922368"/>
          </a:xfrm>
          <a:prstGeom prst="straightConnector1">
            <a:avLst/>
          </a:prstGeom>
          <a:ln>
            <a:solidFill>
              <a:srgbClr val="A1B81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1"/>
          </p:cNvCxnSpPr>
          <p:nvPr/>
        </p:nvCxnSpPr>
        <p:spPr>
          <a:xfrm flipH="1">
            <a:off x="5762626" y="2362159"/>
            <a:ext cx="1142850" cy="723941"/>
          </a:xfrm>
          <a:prstGeom prst="straightConnector1">
            <a:avLst/>
          </a:prstGeom>
          <a:ln>
            <a:solidFill>
              <a:srgbClr val="A1B81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3" idx="3"/>
          </p:cNvCxnSpPr>
          <p:nvPr/>
        </p:nvCxnSpPr>
        <p:spPr>
          <a:xfrm>
            <a:off x="3876432" y="2015028"/>
            <a:ext cx="1886194" cy="406590"/>
          </a:xfrm>
          <a:prstGeom prst="straightConnector1">
            <a:avLst/>
          </a:prstGeom>
          <a:ln>
            <a:solidFill>
              <a:srgbClr val="A1B81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0" idx="0"/>
          </p:cNvCxnSpPr>
          <p:nvPr/>
        </p:nvCxnSpPr>
        <p:spPr>
          <a:xfrm flipH="1" flipV="1">
            <a:off x="4724400" y="5147879"/>
            <a:ext cx="1207297" cy="1001247"/>
          </a:xfrm>
          <a:prstGeom prst="straightConnector1">
            <a:avLst/>
          </a:prstGeom>
          <a:ln>
            <a:solidFill>
              <a:srgbClr val="A1B81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2" idx="1"/>
          </p:cNvCxnSpPr>
          <p:nvPr/>
        </p:nvCxnSpPr>
        <p:spPr>
          <a:xfrm flipH="1" flipV="1">
            <a:off x="5232400" y="3770209"/>
            <a:ext cx="2083633" cy="491848"/>
          </a:xfrm>
          <a:prstGeom prst="straightConnector1">
            <a:avLst/>
          </a:prstGeom>
          <a:ln>
            <a:solidFill>
              <a:srgbClr val="A1B81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1" idx="3"/>
          </p:cNvCxnSpPr>
          <p:nvPr/>
        </p:nvCxnSpPr>
        <p:spPr>
          <a:xfrm>
            <a:off x="1510087" y="4262057"/>
            <a:ext cx="187075" cy="885822"/>
          </a:xfrm>
          <a:prstGeom prst="straightConnector1">
            <a:avLst/>
          </a:prstGeom>
          <a:ln>
            <a:solidFill>
              <a:srgbClr val="A1B818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46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323974"/>
            <a:ext cx="7316032" cy="192723"/>
          </a:xfrm>
          <a:prstGeom prst="rect">
            <a:avLst/>
          </a:prstGeom>
          <a:solidFill>
            <a:srgbClr val="A1B81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RISEBA 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52" y="6476747"/>
            <a:ext cx="1665514" cy="3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12" y="1111789"/>
            <a:ext cx="1865385" cy="61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reinis.budrikis\Desktop\B4E+Logo+Transparen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878" y="6165063"/>
            <a:ext cx="1115122" cy="7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reteconsulting.eu/wp-content/uploads/2015/01/vapor-de-ster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5541"/>
            <a:ext cx="1820323" cy="98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2222"/>
          </a:xfrm>
        </p:spPr>
        <p:txBody>
          <a:bodyPr>
            <a:noAutofit/>
          </a:bodyPr>
          <a:lstStyle/>
          <a:p>
            <a:pPr algn="ctr"/>
            <a:r>
              <a:rPr lang="lv-LV" sz="4000" b="1" cap="all" dirty="0">
                <a:solidFill>
                  <a:srgbClr val="A1B818"/>
                </a:solidFill>
                <a:latin typeface="Arial" pitchFamily="34" charset="0"/>
                <a:cs typeface="Arial" pitchFamily="34" charset="0"/>
              </a:rPr>
              <a:t>Mobilitātes ietvars</a:t>
            </a: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" y="1323974"/>
            <a:ext cx="533400" cy="192724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94032-CD4C-4C25-B0C2-CEC720522D92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s://s3-eu-west-1.amazonaws.com/infogram-particles-700/678741240136137151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70" y="1420336"/>
            <a:ext cx="7090839" cy="496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87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" y="1897444"/>
            <a:ext cx="9143999" cy="4579303"/>
          </a:xfrm>
        </p:spPr>
        <p:txBody>
          <a:bodyPr lIns="64291" tIns="32146" rIns="64291" bIns="32146">
            <a:normAutofit/>
          </a:bodyPr>
          <a:lstStyle/>
          <a:p>
            <a:pPr>
              <a:buClr>
                <a:srgbClr val="A1B818"/>
              </a:buClr>
            </a:pPr>
            <a:r>
              <a:rPr lang="lv-LV" altLang="fi-FI" sz="2200" b="1" cap="all" dirty="0" smtClean="0">
                <a:solidFill>
                  <a:srgbClr val="716A65"/>
                </a:solidFill>
                <a:latin typeface="Calibri" pitchFamily="34" charset="0"/>
              </a:rPr>
              <a:t>Biznesa ideju autori</a:t>
            </a:r>
          </a:p>
          <a:p>
            <a:pPr>
              <a:buClr>
                <a:srgbClr val="A1B818"/>
              </a:buClr>
            </a:pPr>
            <a:r>
              <a:rPr lang="lv-LV" altLang="fi-FI" sz="2200" b="1" cap="all" dirty="0">
                <a:solidFill>
                  <a:srgbClr val="716A65"/>
                </a:solidFill>
                <a:latin typeface="Calibri" pitchFamily="34" charset="0"/>
              </a:rPr>
              <a:t>Uzņēmumu </a:t>
            </a:r>
            <a:r>
              <a:rPr lang="lv-LV" altLang="fi-FI" sz="2200" b="1" cap="all" dirty="0" smtClean="0">
                <a:solidFill>
                  <a:srgbClr val="716A65"/>
                </a:solidFill>
                <a:latin typeface="Calibri" pitchFamily="34" charset="0"/>
              </a:rPr>
              <a:t>vadītāji mazāk 3 gadiem;</a:t>
            </a:r>
            <a:endParaRPr lang="lv-LV" altLang="fi-FI" sz="2200" b="1" cap="all" dirty="0">
              <a:solidFill>
                <a:srgbClr val="716A65"/>
              </a:solidFill>
              <a:latin typeface="Calibri" pitchFamily="34" charset="0"/>
            </a:endParaRPr>
          </a:p>
          <a:p>
            <a:pPr>
              <a:buClr>
                <a:srgbClr val="A1B818"/>
              </a:buClr>
            </a:pPr>
            <a:r>
              <a:rPr lang="lv-LV" altLang="fi-FI" sz="2200" b="1" cap="all" dirty="0" smtClean="0">
                <a:solidFill>
                  <a:srgbClr val="716A65"/>
                </a:solidFill>
                <a:latin typeface="Calibri" pitchFamily="34" charset="0"/>
              </a:rPr>
              <a:t>Valsts rezidents</a:t>
            </a:r>
          </a:p>
          <a:p>
            <a:pPr>
              <a:buClr>
                <a:srgbClr val="A1B818"/>
              </a:buClr>
            </a:pPr>
            <a:r>
              <a:rPr lang="lv-LV" altLang="fi-FI" sz="2200" b="1" cap="all" dirty="0" smtClean="0">
                <a:solidFill>
                  <a:srgbClr val="716A65"/>
                </a:solidFill>
                <a:latin typeface="Calibri" pitchFamily="34" charset="0"/>
              </a:rPr>
              <a:t>Nerezidents, kurš piedejos 12 mēnešos uzturējies valstī  vismaz 183 dienas</a:t>
            </a:r>
          </a:p>
          <a:p>
            <a:pPr>
              <a:buClr>
                <a:srgbClr val="A1B818"/>
              </a:buClr>
            </a:pPr>
            <a:r>
              <a:rPr lang="lv-LV" altLang="fi-FI" sz="2200" b="1" cap="all" dirty="0" smtClean="0">
                <a:solidFill>
                  <a:srgbClr val="716A65"/>
                </a:solidFill>
                <a:latin typeface="Calibri" pitchFamily="34" charset="0"/>
              </a:rPr>
              <a:t>Nav vecuma ierobežojuma</a:t>
            </a:r>
          </a:p>
          <a:p>
            <a:pPr>
              <a:buClr>
                <a:srgbClr val="A1B818"/>
              </a:buClr>
            </a:pPr>
            <a:r>
              <a:rPr lang="lv-LV" altLang="fi-FI" sz="2200" b="1" cap="all" dirty="0" smtClean="0">
                <a:solidFill>
                  <a:srgbClr val="716A65"/>
                </a:solidFill>
                <a:latin typeface="Calibri" pitchFamily="34" charset="0"/>
              </a:rPr>
              <a:t>Vēlas uzsākt savu uzņēmējdarbību</a:t>
            </a:r>
          </a:p>
          <a:p>
            <a:pPr>
              <a:buClr>
                <a:srgbClr val="A1B818"/>
              </a:buClr>
            </a:pPr>
            <a:r>
              <a:rPr lang="lv-LV" altLang="fi-FI" sz="2200" b="1" cap="all" dirty="0" smtClean="0">
                <a:solidFill>
                  <a:srgbClr val="716A65"/>
                </a:solidFill>
                <a:latin typeface="Calibri" pitchFamily="34" charset="0"/>
              </a:rPr>
              <a:t>Vēlas attīstīt savu uzņēmējdarbība</a:t>
            </a:r>
          </a:p>
          <a:p>
            <a:pPr>
              <a:buClr>
                <a:srgbClr val="A1B818"/>
              </a:buClr>
            </a:pPr>
            <a:r>
              <a:rPr lang="lv-LV" altLang="fi-FI" sz="2200" b="1" cap="all" dirty="0" smtClean="0">
                <a:solidFill>
                  <a:srgbClr val="716A65"/>
                </a:solidFill>
                <a:latin typeface="Calibri" pitchFamily="34" charset="0"/>
              </a:rPr>
              <a:t>Valodas zināšanas</a:t>
            </a:r>
          </a:p>
          <a:p>
            <a:endParaRPr lang="lv-LV" altLang="fi-FI" sz="2000" b="1" cap="all" dirty="0" smtClean="0">
              <a:solidFill>
                <a:srgbClr val="716A65"/>
              </a:solidFill>
              <a:latin typeface="Calibri" pitchFamily="34" charset="0"/>
            </a:endParaRPr>
          </a:p>
          <a:p>
            <a:endParaRPr lang="lv-LV" altLang="fi-FI" sz="2000" b="1" cap="all" dirty="0" smtClean="0">
              <a:solidFill>
                <a:srgbClr val="716A65"/>
              </a:solidFill>
              <a:latin typeface="Calibri" pitchFamily="34" charset="0"/>
            </a:endParaRPr>
          </a:p>
          <a:p>
            <a:endParaRPr lang="lv-LV" altLang="fi-FI" sz="2000" b="1" cap="all" dirty="0" smtClean="0">
              <a:solidFill>
                <a:srgbClr val="716A65"/>
              </a:solidFill>
              <a:latin typeface="Calibri" pitchFamily="34" charset="0"/>
            </a:endParaRPr>
          </a:p>
          <a:p>
            <a:endParaRPr lang="lv-LV" altLang="fi-FI" sz="2000" cap="all" dirty="0" smtClean="0">
              <a:solidFill>
                <a:srgbClr val="716A65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1323974"/>
            <a:ext cx="7316032" cy="192723"/>
          </a:xfrm>
          <a:prstGeom prst="rect">
            <a:avLst/>
          </a:prstGeom>
          <a:solidFill>
            <a:srgbClr val="A1B81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RISEBA 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52" y="6476747"/>
            <a:ext cx="1665514" cy="3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12" y="1111789"/>
            <a:ext cx="1865385" cy="61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reinis.budrikis\Desktop\B4E+Logo+Transparen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878" y="6165063"/>
            <a:ext cx="1115122" cy="7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reteconsulting.eu/wp-content/uploads/2015/01/vapor-de-ster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5541"/>
            <a:ext cx="1820323" cy="98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2222"/>
          </a:xfrm>
        </p:spPr>
        <p:txBody>
          <a:bodyPr>
            <a:noAutofit/>
          </a:bodyPr>
          <a:lstStyle/>
          <a:p>
            <a:pPr algn="ctr"/>
            <a:r>
              <a:rPr lang="lv-LV" sz="4000" b="1" cap="all" dirty="0" smtClean="0">
                <a:solidFill>
                  <a:srgbClr val="A1B818"/>
                </a:solidFill>
                <a:latin typeface="Arial" pitchFamily="34" charset="0"/>
                <a:cs typeface="Arial" pitchFamily="34" charset="0"/>
              </a:rPr>
              <a:t>Jaunais uzņēmējs</a:t>
            </a:r>
            <a:endParaRPr lang="lv-LV" sz="4000" b="1" cap="all" dirty="0">
              <a:solidFill>
                <a:srgbClr val="A1B81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" y="1323974"/>
            <a:ext cx="533400" cy="192724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94032-CD4C-4C25-B0C2-CEC720522D92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09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790A01"/>
      </a:accent1>
      <a:accent2>
        <a:srgbClr val="750901"/>
      </a:accent2>
      <a:accent3>
        <a:srgbClr val="C00000"/>
      </a:accent3>
      <a:accent4>
        <a:srgbClr val="C00000"/>
      </a:accent4>
      <a:accent5>
        <a:srgbClr val="C00000"/>
      </a:accent5>
      <a:accent6>
        <a:srgbClr val="C00000"/>
      </a:accent6>
      <a:hlink>
        <a:srgbClr val="C00000"/>
      </a:hlink>
      <a:folHlink>
        <a:srgbClr val="C0000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3158</TotalTime>
  <Words>473</Words>
  <Application>Microsoft Office PowerPoint</Application>
  <PresentationFormat>Slaidrāde ekrānā (4:3)</PresentationFormat>
  <Paragraphs>189</Paragraphs>
  <Slides>20</Slides>
  <Notes>10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20</vt:i4>
      </vt:variant>
    </vt:vector>
  </HeadingPairs>
  <TitlesOfParts>
    <vt:vector size="27" baseType="lpstr">
      <vt:lpstr>Arial</vt:lpstr>
      <vt:lpstr>Calibri</vt:lpstr>
      <vt:lpstr>Times New Roman</vt:lpstr>
      <vt:lpstr>Tw Cen MT</vt:lpstr>
      <vt:lpstr>Wingdings</vt:lpstr>
      <vt:lpstr>Wingdings 2</vt:lpstr>
      <vt:lpstr>Median</vt:lpstr>
      <vt:lpstr>PowerPoint prezentācija</vt:lpstr>
      <vt:lpstr>PowerPoint prezentācija</vt:lpstr>
      <vt:lpstr>Erasmus jaunajiem uzņēmējiem</vt:lpstr>
      <vt:lpstr>Programmas Mērķis</vt:lpstr>
      <vt:lpstr>Biz4EYE</vt:lpstr>
      <vt:lpstr>Sektors</vt:lpstr>
      <vt:lpstr>Biz4EYE partneri</vt:lpstr>
      <vt:lpstr>Mobilitātes ietvars</vt:lpstr>
      <vt:lpstr>Jaunais uzņēmējs</vt:lpstr>
      <vt:lpstr>Ieguvums jaunajiem uzņēmējiem</vt:lpstr>
      <vt:lpstr>Stipendijas apmērs</vt:lpstr>
      <vt:lpstr>Pieteikšanās projektam</vt:lpstr>
      <vt:lpstr>Pieteikšanās projektam</vt:lpstr>
      <vt:lpstr>Pieteikšanās projektam</vt:lpstr>
      <vt:lpstr>mOTIVĀCIJA</vt:lpstr>
      <vt:lpstr>Biznesa plāns</vt:lpstr>
      <vt:lpstr>Uzņemošais uzņemējs</vt:lpstr>
      <vt:lpstr>mOTIVĀCIJA</vt:lpstr>
      <vt:lpstr>Pieteikšanās projektam</vt:lpstr>
      <vt:lpstr>PowerPoint prezentācija</vt:lpstr>
    </vt:vector>
  </TitlesOfParts>
  <Company>RISEBA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Reinis Budrikis</dc:creator>
  <cp:lastModifiedBy>Baiba</cp:lastModifiedBy>
  <cp:revision>779</cp:revision>
  <cp:lastPrinted>2015-01-28T15:51:54Z</cp:lastPrinted>
  <dcterms:created xsi:type="dcterms:W3CDTF">2013-09-04T10:03:55Z</dcterms:created>
  <dcterms:modified xsi:type="dcterms:W3CDTF">2015-07-13T11:46:18Z</dcterms:modified>
</cp:coreProperties>
</file>