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9" autoAdjust="0"/>
  </p:normalViewPr>
  <p:slideViewPr>
    <p:cSldViewPr>
      <p:cViewPr varScale="1">
        <p:scale>
          <a:sx n="42" d="100"/>
          <a:sy n="42" d="100"/>
        </p:scale>
        <p:origin x="52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4AC687-F675-4CEA-96AA-519398F751C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353F4FF-71F5-4A8A-926B-F24175013042}">
      <dgm:prSet phldrT="[Text]"/>
      <dgm:spPr/>
      <dgm:t>
        <a:bodyPr/>
        <a:lstStyle/>
        <a:p>
          <a:r>
            <a:rPr lang="lv-LV" dirty="0"/>
            <a:t>Idejas iesūtīšana </a:t>
          </a:r>
          <a:r>
            <a:rPr lang="lv-LV" dirty="0" smtClean="0"/>
            <a:t>izvērtēšanai </a:t>
          </a:r>
          <a:endParaRPr lang="en-GB" dirty="0"/>
        </a:p>
      </dgm:t>
    </dgm:pt>
    <dgm:pt modelId="{A7A00B98-8402-462C-8079-F62C3DDC00DB}" type="parTrans" cxnId="{3187EEAD-7F76-486B-A73C-89AFB66FFA66}">
      <dgm:prSet/>
      <dgm:spPr/>
      <dgm:t>
        <a:bodyPr/>
        <a:lstStyle/>
        <a:p>
          <a:endParaRPr lang="en-GB"/>
        </a:p>
      </dgm:t>
    </dgm:pt>
    <dgm:pt modelId="{1EF34E3C-7855-48DE-9188-8B9E681657E5}" type="sibTrans" cxnId="{3187EEAD-7F76-486B-A73C-89AFB66FFA66}">
      <dgm:prSet/>
      <dgm:spPr/>
      <dgm:t>
        <a:bodyPr/>
        <a:lstStyle/>
        <a:p>
          <a:endParaRPr lang="en-GB"/>
        </a:p>
      </dgm:t>
    </dgm:pt>
    <dgm:pt modelId="{BA1C66BE-A118-47F2-9F25-D37271955AAF}">
      <dgm:prSet phldrT="[Text]"/>
      <dgm:spPr/>
      <dgm:t>
        <a:bodyPr/>
        <a:lstStyle/>
        <a:p>
          <a:r>
            <a:rPr lang="lv-LV" dirty="0"/>
            <a:t>Studentu darbs pie </a:t>
          </a:r>
          <a:r>
            <a:rPr lang="lv-LV" dirty="0" smtClean="0"/>
            <a:t>idejas </a:t>
          </a:r>
          <a:r>
            <a:rPr lang="lv-LV" dirty="0"/>
            <a:t>attīstīšanas</a:t>
          </a:r>
          <a:endParaRPr lang="en-GB" dirty="0"/>
        </a:p>
      </dgm:t>
    </dgm:pt>
    <dgm:pt modelId="{465E5BB9-9474-4E7A-8A2E-0818E0E1D4CE}" type="parTrans" cxnId="{39AC5F64-6282-431B-A2FC-A661AEB475AF}">
      <dgm:prSet/>
      <dgm:spPr/>
      <dgm:t>
        <a:bodyPr/>
        <a:lstStyle/>
        <a:p>
          <a:endParaRPr lang="en-GB"/>
        </a:p>
      </dgm:t>
    </dgm:pt>
    <dgm:pt modelId="{35575407-0ACD-4979-9787-056B3F94D457}" type="sibTrans" cxnId="{39AC5F64-6282-431B-A2FC-A661AEB475AF}">
      <dgm:prSet/>
      <dgm:spPr/>
      <dgm:t>
        <a:bodyPr/>
        <a:lstStyle/>
        <a:p>
          <a:endParaRPr lang="en-GB"/>
        </a:p>
      </dgm:t>
    </dgm:pt>
    <dgm:pt modelId="{F69945C4-8C00-47B8-B5DE-F620DC8C31F1}">
      <dgm:prSet phldrT="[Text]"/>
      <dgm:spPr/>
      <dgm:t>
        <a:bodyPr/>
        <a:lstStyle/>
        <a:p>
          <a:r>
            <a:rPr lang="lv-LV" dirty="0"/>
            <a:t>Biznesa plāna prezentācija  uzņēmumam</a:t>
          </a:r>
          <a:endParaRPr lang="en-GB" dirty="0"/>
        </a:p>
      </dgm:t>
    </dgm:pt>
    <dgm:pt modelId="{F0686737-CC42-4CDA-8225-2E679117FE4B}" type="parTrans" cxnId="{C747C2E3-B700-4D71-A593-E3C8F8153753}">
      <dgm:prSet/>
      <dgm:spPr/>
      <dgm:t>
        <a:bodyPr/>
        <a:lstStyle/>
        <a:p>
          <a:endParaRPr lang="en-GB"/>
        </a:p>
      </dgm:t>
    </dgm:pt>
    <dgm:pt modelId="{8DABAA99-ED8F-4CA0-85B9-F38D76F52DA0}" type="sibTrans" cxnId="{C747C2E3-B700-4D71-A593-E3C8F8153753}">
      <dgm:prSet/>
      <dgm:spPr/>
      <dgm:t>
        <a:bodyPr/>
        <a:lstStyle/>
        <a:p>
          <a:endParaRPr lang="en-GB"/>
        </a:p>
      </dgm:t>
    </dgm:pt>
    <dgm:pt modelId="{71414C3B-05C7-41E9-AD09-83B0DDA841ED}">
      <dgm:prSet/>
      <dgm:spPr/>
      <dgm:t>
        <a:bodyPr/>
        <a:lstStyle/>
        <a:p>
          <a:r>
            <a:rPr lang="lv-LV" dirty="0"/>
            <a:t>Tikšanās ar studentiem un idejas izskaidrošana</a:t>
          </a:r>
          <a:endParaRPr lang="en-GB" dirty="0"/>
        </a:p>
      </dgm:t>
    </dgm:pt>
    <dgm:pt modelId="{3EC7AE19-A0EC-445A-90F7-64BEE5C1117C}" type="parTrans" cxnId="{420BFAD9-3240-4259-8A31-A880AEC4C8DA}">
      <dgm:prSet/>
      <dgm:spPr/>
      <dgm:t>
        <a:bodyPr/>
        <a:lstStyle/>
        <a:p>
          <a:endParaRPr lang="en-GB"/>
        </a:p>
      </dgm:t>
    </dgm:pt>
    <dgm:pt modelId="{35EFDABB-5C77-4BA2-B7DB-6EAED0BE09D7}" type="sibTrans" cxnId="{420BFAD9-3240-4259-8A31-A880AEC4C8DA}">
      <dgm:prSet/>
      <dgm:spPr/>
      <dgm:t>
        <a:bodyPr/>
        <a:lstStyle/>
        <a:p>
          <a:endParaRPr lang="en-GB"/>
        </a:p>
      </dgm:t>
    </dgm:pt>
    <dgm:pt modelId="{C1F83309-486D-462D-9872-4A727FAAF39A}" type="pres">
      <dgm:prSet presAssocID="{EB4AC687-F675-4CEA-96AA-519398F751CE}" presName="CompostProcess" presStyleCnt="0">
        <dgm:presLayoutVars>
          <dgm:dir/>
          <dgm:resizeHandles val="exact"/>
        </dgm:presLayoutVars>
      </dgm:prSet>
      <dgm:spPr/>
    </dgm:pt>
    <dgm:pt modelId="{D66C75A6-C2E0-4C73-9966-DC4399A6B836}" type="pres">
      <dgm:prSet presAssocID="{EB4AC687-F675-4CEA-96AA-519398F751CE}" presName="arrow" presStyleLbl="bgShp" presStyleIdx="0" presStyleCnt="1" custLinFactNeighborX="-8824" custLinFactNeighborY="907"/>
      <dgm:spPr/>
    </dgm:pt>
    <dgm:pt modelId="{447C844B-648F-47CC-84D1-D9573F228F7E}" type="pres">
      <dgm:prSet presAssocID="{EB4AC687-F675-4CEA-96AA-519398F751CE}" presName="linearProcess" presStyleCnt="0"/>
      <dgm:spPr/>
    </dgm:pt>
    <dgm:pt modelId="{A1BEAD14-C4A0-4244-A40E-D21FD7FBC366}" type="pres">
      <dgm:prSet presAssocID="{A353F4FF-71F5-4A8A-926B-F2417501304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CF92F6-F882-4266-9960-D915CD0A60A5}" type="pres">
      <dgm:prSet presAssocID="{1EF34E3C-7855-48DE-9188-8B9E681657E5}" presName="sibTrans" presStyleCnt="0"/>
      <dgm:spPr/>
    </dgm:pt>
    <dgm:pt modelId="{FB0145EA-F7E7-44D0-B59D-0CEA9B1E8284}" type="pres">
      <dgm:prSet presAssocID="{71414C3B-05C7-41E9-AD09-83B0DDA841E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D7E237-E90F-47DC-8CA5-494CC1F9010C}" type="pres">
      <dgm:prSet presAssocID="{35EFDABB-5C77-4BA2-B7DB-6EAED0BE09D7}" presName="sibTrans" presStyleCnt="0"/>
      <dgm:spPr/>
    </dgm:pt>
    <dgm:pt modelId="{6043E656-3396-4C47-9B35-7340C8721B2D}" type="pres">
      <dgm:prSet presAssocID="{BA1C66BE-A118-47F2-9F25-D37271955AA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78858-5F81-4813-B17F-FA0625D32C15}" type="pres">
      <dgm:prSet presAssocID="{35575407-0ACD-4979-9787-056B3F94D457}" presName="sibTrans" presStyleCnt="0"/>
      <dgm:spPr/>
    </dgm:pt>
    <dgm:pt modelId="{302F9830-8E0E-40E4-9C04-8B411ECA2446}" type="pres">
      <dgm:prSet presAssocID="{F69945C4-8C00-47B8-B5DE-F620DC8C31F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20BFAD9-3240-4259-8A31-A880AEC4C8DA}" srcId="{EB4AC687-F675-4CEA-96AA-519398F751CE}" destId="{71414C3B-05C7-41E9-AD09-83B0DDA841ED}" srcOrd="1" destOrd="0" parTransId="{3EC7AE19-A0EC-445A-90F7-64BEE5C1117C}" sibTransId="{35EFDABB-5C77-4BA2-B7DB-6EAED0BE09D7}"/>
    <dgm:cxn modelId="{40AFD74D-023C-4960-B620-50D7BA457604}" type="presOf" srcId="{BA1C66BE-A118-47F2-9F25-D37271955AAF}" destId="{6043E656-3396-4C47-9B35-7340C8721B2D}" srcOrd="0" destOrd="0" presId="urn:microsoft.com/office/officeart/2005/8/layout/hProcess9"/>
    <dgm:cxn modelId="{13642D16-0309-48A0-B220-C00054EF55FE}" type="presOf" srcId="{EB4AC687-F675-4CEA-96AA-519398F751CE}" destId="{C1F83309-486D-462D-9872-4A727FAAF39A}" srcOrd="0" destOrd="0" presId="urn:microsoft.com/office/officeart/2005/8/layout/hProcess9"/>
    <dgm:cxn modelId="{39AC5F64-6282-431B-A2FC-A661AEB475AF}" srcId="{EB4AC687-F675-4CEA-96AA-519398F751CE}" destId="{BA1C66BE-A118-47F2-9F25-D37271955AAF}" srcOrd="2" destOrd="0" parTransId="{465E5BB9-9474-4E7A-8A2E-0818E0E1D4CE}" sibTransId="{35575407-0ACD-4979-9787-056B3F94D457}"/>
    <dgm:cxn modelId="{3187EEAD-7F76-486B-A73C-89AFB66FFA66}" srcId="{EB4AC687-F675-4CEA-96AA-519398F751CE}" destId="{A353F4FF-71F5-4A8A-926B-F24175013042}" srcOrd="0" destOrd="0" parTransId="{A7A00B98-8402-462C-8079-F62C3DDC00DB}" sibTransId="{1EF34E3C-7855-48DE-9188-8B9E681657E5}"/>
    <dgm:cxn modelId="{9F477324-A398-4A5D-B0C6-20DCB716ED79}" type="presOf" srcId="{A353F4FF-71F5-4A8A-926B-F24175013042}" destId="{A1BEAD14-C4A0-4244-A40E-D21FD7FBC366}" srcOrd="0" destOrd="0" presId="urn:microsoft.com/office/officeart/2005/8/layout/hProcess9"/>
    <dgm:cxn modelId="{69796298-40E0-4873-9D6F-FF1197EDB884}" type="presOf" srcId="{71414C3B-05C7-41E9-AD09-83B0DDA841ED}" destId="{FB0145EA-F7E7-44D0-B59D-0CEA9B1E8284}" srcOrd="0" destOrd="0" presId="urn:microsoft.com/office/officeart/2005/8/layout/hProcess9"/>
    <dgm:cxn modelId="{C747C2E3-B700-4D71-A593-E3C8F8153753}" srcId="{EB4AC687-F675-4CEA-96AA-519398F751CE}" destId="{F69945C4-8C00-47B8-B5DE-F620DC8C31F1}" srcOrd="3" destOrd="0" parTransId="{F0686737-CC42-4CDA-8225-2E679117FE4B}" sibTransId="{8DABAA99-ED8F-4CA0-85B9-F38D76F52DA0}"/>
    <dgm:cxn modelId="{FEDD00C8-5B46-46E5-8268-8AE0E60786B6}" type="presOf" srcId="{F69945C4-8C00-47B8-B5DE-F620DC8C31F1}" destId="{302F9830-8E0E-40E4-9C04-8B411ECA2446}" srcOrd="0" destOrd="0" presId="urn:microsoft.com/office/officeart/2005/8/layout/hProcess9"/>
    <dgm:cxn modelId="{186F97FA-FCD1-49F0-9975-EAB8972560CC}" type="presParOf" srcId="{C1F83309-486D-462D-9872-4A727FAAF39A}" destId="{D66C75A6-C2E0-4C73-9966-DC4399A6B836}" srcOrd="0" destOrd="0" presId="urn:microsoft.com/office/officeart/2005/8/layout/hProcess9"/>
    <dgm:cxn modelId="{65A15C26-8B7C-4FEC-8212-C2CD38BD7062}" type="presParOf" srcId="{C1F83309-486D-462D-9872-4A727FAAF39A}" destId="{447C844B-648F-47CC-84D1-D9573F228F7E}" srcOrd="1" destOrd="0" presId="urn:microsoft.com/office/officeart/2005/8/layout/hProcess9"/>
    <dgm:cxn modelId="{840A4D8B-EA78-4262-9445-70FF77E6D159}" type="presParOf" srcId="{447C844B-648F-47CC-84D1-D9573F228F7E}" destId="{A1BEAD14-C4A0-4244-A40E-D21FD7FBC366}" srcOrd="0" destOrd="0" presId="urn:microsoft.com/office/officeart/2005/8/layout/hProcess9"/>
    <dgm:cxn modelId="{67CA565D-64F5-4EBE-A37D-9240748169D5}" type="presParOf" srcId="{447C844B-648F-47CC-84D1-D9573F228F7E}" destId="{01CF92F6-F882-4266-9960-D915CD0A60A5}" srcOrd="1" destOrd="0" presId="urn:microsoft.com/office/officeart/2005/8/layout/hProcess9"/>
    <dgm:cxn modelId="{913B24C6-6A7A-432D-9491-9F95E103E734}" type="presParOf" srcId="{447C844B-648F-47CC-84D1-D9573F228F7E}" destId="{FB0145EA-F7E7-44D0-B59D-0CEA9B1E8284}" srcOrd="2" destOrd="0" presId="urn:microsoft.com/office/officeart/2005/8/layout/hProcess9"/>
    <dgm:cxn modelId="{E63BEF04-6936-42F4-A5F4-ECBCFFD6AAB4}" type="presParOf" srcId="{447C844B-648F-47CC-84D1-D9573F228F7E}" destId="{CDD7E237-E90F-47DC-8CA5-494CC1F9010C}" srcOrd="3" destOrd="0" presId="urn:microsoft.com/office/officeart/2005/8/layout/hProcess9"/>
    <dgm:cxn modelId="{155A6DF0-1663-4BCC-A66A-938A3A45AA3E}" type="presParOf" srcId="{447C844B-648F-47CC-84D1-D9573F228F7E}" destId="{6043E656-3396-4C47-9B35-7340C8721B2D}" srcOrd="4" destOrd="0" presId="urn:microsoft.com/office/officeart/2005/8/layout/hProcess9"/>
    <dgm:cxn modelId="{9BBB18D8-F93C-48DB-9042-5692C9D0D97B}" type="presParOf" srcId="{447C844B-648F-47CC-84D1-D9573F228F7E}" destId="{3D778858-5F81-4813-B17F-FA0625D32C15}" srcOrd="5" destOrd="0" presId="urn:microsoft.com/office/officeart/2005/8/layout/hProcess9"/>
    <dgm:cxn modelId="{F2D7B49C-119B-4960-9507-DB2CB35ECFFB}" type="presParOf" srcId="{447C844B-648F-47CC-84D1-D9573F228F7E}" destId="{302F9830-8E0E-40E4-9C04-8B411ECA244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667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157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773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13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664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916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7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547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9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074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6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1BBDF-8872-4928-A8F5-762A546F59C7}" type="datetimeFigureOut">
              <a:rPr lang="lv-LV" smtClean="0"/>
              <a:t>02.03.2016.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E330-CB7B-40D9-8B60-6581D499DCB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4037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lona.bauman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061871" cy="1470025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PIEDĀVĀJUMS SADARBĪBAI </a:t>
            </a:r>
            <a:br>
              <a:rPr lang="lv-LV" dirty="0" smtClean="0"/>
            </a:br>
            <a:r>
              <a:rPr lang="lv-LV" sz="2200" dirty="0" smtClean="0"/>
              <a:t>ar LU starptautiskās ekonomikas un biznesa katedras maģistratūras</a:t>
            </a:r>
            <a:r>
              <a:rPr lang="lv-LV" dirty="0" smtClean="0"/>
              <a:t> uzņēmējdarbības laboratoriju E-LAB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1026" name="Picture 2" descr="C:\Users\vbredikis\Documents\SAI\LU EL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8061871" cy="3703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4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KAS IR E-</a:t>
            </a:r>
            <a:r>
              <a:rPr lang="lv-LV" dirty="0" err="1" smtClean="0"/>
              <a:t>Lab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lv-LV" sz="2400" dirty="0" smtClean="0"/>
              <a:t>Zviedrijā, </a:t>
            </a:r>
            <a:r>
              <a:rPr lang="lv-LV" sz="2400" dirty="0" err="1" smtClean="0"/>
              <a:t>Uppsalas</a:t>
            </a:r>
            <a:r>
              <a:rPr lang="lv-LV" sz="2400" dirty="0" smtClean="0"/>
              <a:t> Universitātē attīstīta 9 soļu sistēma, kas palīdz </a:t>
            </a:r>
            <a:r>
              <a:rPr lang="lv-LV" sz="2400" b="1" dirty="0" smtClean="0"/>
              <a:t>attīstīt uzņēmumu idejas, pārveidojot tās par komercializējamām inovācijām;</a:t>
            </a:r>
          </a:p>
          <a:p>
            <a:r>
              <a:rPr lang="lv-LV" sz="2400" dirty="0" err="1" smtClean="0"/>
              <a:t>Entrepreneurship</a:t>
            </a:r>
            <a:r>
              <a:rPr lang="lv-LV" sz="2400" dirty="0" smtClean="0"/>
              <a:t> </a:t>
            </a:r>
            <a:r>
              <a:rPr lang="lv-LV" sz="2400" dirty="0" err="1" smtClean="0"/>
              <a:t>Lab</a:t>
            </a:r>
            <a:r>
              <a:rPr lang="lv-LV" sz="2400" dirty="0" smtClean="0"/>
              <a:t> darbību uzsāka 2012.gadā, </a:t>
            </a:r>
            <a:r>
              <a:rPr lang="lv-LV" sz="2400" b="1" dirty="0" smtClean="0"/>
              <a:t>70%</a:t>
            </a:r>
            <a:r>
              <a:rPr lang="lv-LV" sz="2400" dirty="0" smtClean="0"/>
              <a:t> no izstrādātajiem biznesa plāniem </a:t>
            </a:r>
            <a:r>
              <a:rPr lang="lv-LV" sz="2400" b="1" dirty="0" smtClean="0"/>
              <a:t>tiek īstenoti</a:t>
            </a:r>
            <a:r>
              <a:rPr lang="lv-LV" sz="2400" dirty="0" smtClean="0"/>
              <a:t>;</a:t>
            </a:r>
          </a:p>
          <a:p>
            <a:r>
              <a:rPr lang="lv-LV" sz="2400" dirty="0" smtClean="0"/>
              <a:t>Pērn Zviedrijas koncepcijai pievienojās arī Latvija. Četras maģistrantūras studentu komandas veiksmīgi strādāja pie biznesa koncepciju attīstīšanas Carnikavas pašvaldībai, Linarda Liberta bērzu sulu ģimenes uzņēmumam, Ādažu bērnu dārzam un sēriju uzņēmējam. </a:t>
            </a:r>
            <a:r>
              <a:rPr lang="lv-LV" sz="2400" b="1" dirty="0" smtClean="0"/>
              <a:t>Rezultātā</a:t>
            </a:r>
            <a:r>
              <a:rPr lang="lv-LV" sz="2400" dirty="0" smtClean="0"/>
              <a:t> visi pasūtītāji saņēma kvalitatīvi izstrādātos </a:t>
            </a:r>
            <a:r>
              <a:rPr lang="lv-LV" sz="2400" b="1" dirty="0" smtClean="0"/>
              <a:t>biznesa plānus. </a:t>
            </a:r>
          </a:p>
          <a:p>
            <a:r>
              <a:rPr lang="lv-LV" sz="2400" dirty="0" smtClean="0"/>
              <a:t>Arī </a:t>
            </a:r>
            <a:r>
              <a:rPr lang="lv-LV" sz="2400" dirty="0" err="1" smtClean="0"/>
              <a:t>šogan</a:t>
            </a:r>
            <a:r>
              <a:rPr lang="lv-LV" sz="2400" dirty="0" smtClean="0"/>
              <a:t> 15 LU Starptautiskās ekonomikas un biznesa katedras </a:t>
            </a:r>
            <a:r>
              <a:rPr lang="lv-LV" sz="2400" b="1" dirty="0" smtClean="0"/>
              <a:t>maģistrantūras </a:t>
            </a:r>
            <a:r>
              <a:rPr lang="lv-LV" sz="2400" b="1" dirty="0"/>
              <a:t>studenti strādās pie atlasītajām uzņēmumu idejām </a:t>
            </a:r>
            <a:r>
              <a:rPr lang="lv-LV" sz="2400" dirty="0"/>
              <a:t>Prof. </a:t>
            </a:r>
            <a:r>
              <a:rPr lang="lv-LV" sz="2400" dirty="0" err="1"/>
              <a:t>Mikaela</a:t>
            </a:r>
            <a:r>
              <a:rPr lang="lv-LV" sz="2400" dirty="0"/>
              <a:t> </a:t>
            </a:r>
            <a:r>
              <a:rPr lang="lv-LV" sz="2400" dirty="0" err="1" smtClean="0"/>
              <a:t>Šerdina</a:t>
            </a:r>
            <a:r>
              <a:rPr lang="lv-LV" sz="2400" dirty="0" smtClean="0"/>
              <a:t> un Doc. Ilonas Baumanes-</a:t>
            </a:r>
            <a:r>
              <a:rPr lang="lv-LV" sz="2400" dirty="0" err="1" smtClean="0"/>
              <a:t>Vītoliņas</a:t>
            </a:r>
            <a:r>
              <a:rPr lang="lv-LV" sz="2400" dirty="0" smtClean="0"/>
              <a:t> uzraudzībā</a:t>
            </a:r>
            <a:r>
              <a:rPr lang="lv-LV" sz="2400" dirty="0"/>
              <a:t>;</a:t>
            </a:r>
            <a:endParaRPr lang="lv-LV" sz="2400" b="1" dirty="0" smtClean="0"/>
          </a:p>
          <a:p>
            <a:endParaRPr lang="lv-LV" sz="2400" b="1" dirty="0" smtClean="0"/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44133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0724298"/>
              </p:ext>
            </p:extLst>
          </p:nvPr>
        </p:nvGraphicFramePr>
        <p:xfrm>
          <a:off x="827584" y="3814916"/>
          <a:ext cx="7416824" cy="2854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KĀ LUUL DARBOJAS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 smtClean="0"/>
              <a:t>LUUL aicina uzņēmējus līdz 15.martam iesniegt idejas (pāris teikumos):</a:t>
            </a:r>
          </a:p>
          <a:p>
            <a:pPr lvl="1"/>
            <a:r>
              <a:rPr lang="lv-LV" sz="1800" dirty="0" smtClean="0"/>
              <a:t>jaunu preču vai pakalpojumu ieviešanai tirgū;</a:t>
            </a:r>
          </a:p>
          <a:p>
            <a:pPr lvl="1"/>
            <a:r>
              <a:rPr lang="lv-LV" sz="1800" dirty="0" smtClean="0"/>
              <a:t>esošu produktu papildus funkcionalitātes un vērtības komercializācijai;</a:t>
            </a:r>
          </a:p>
          <a:p>
            <a:pPr lvl="1"/>
            <a:r>
              <a:rPr lang="lv-LV" sz="1800" dirty="0"/>
              <a:t>praktiskas idejas, kas ir radušās </a:t>
            </a:r>
            <a:r>
              <a:rPr lang="lv-LV" sz="1800" dirty="0" smtClean="0"/>
              <a:t>uzņēmumos</a:t>
            </a:r>
            <a:r>
              <a:rPr lang="lv-LV" sz="1800" dirty="0"/>
              <a:t>, bet kurām pietrūkst iekšējo resursu, lai tās ieviestu </a:t>
            </a:r>
            <a:r>
              <a:rPr lang="lv-LV" sz="1800" dirty="0" smtClean="0"/>
              <a:t>dzīvē;</a:t>
            </a:r>
          </a:p>
          <a:p>
            <a:r>
              <a:rPr lang="lv-LV" sz="2400" dirty="0" smtClean="0"/>
              <a:t>15 maģistratūras studenti 2 mēnešu laikā strādās pie 5 uzņēmumu biznesa ideju komercializēšanas biznesa plāna;</a:t>
            </a:r>
          </a:p>
          <a:p>
            <a:endParaRPr lang="lv-LV" sz="2400" b="1" dirty="0" smtClean="0"/>
          </a:p>
          <a:p>
            <a:endParaRPr lang="lv-LV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5888305"/>
            <a:ext cx="108012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200" dirty="0" smtClean="0"/>
              <a:t>&gt; 15.marts</a:t>
            </a:r>
            <a:endParaRPr lang="lv-LV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5877272"/>
            <a:ext cx="108012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200" dirty="0" smtClean="0"/>
              <a:t>aprīlis</a:t>
            </a:r>
            <a:endParaRPr lang="lv-LV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876256" y="5877272"/>
            <a:ext cx="108012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200" dirty="0" smtClean="0"/>
              <a:t>maijs</a:t>
            </a:r>
            <a:endParaRPr lang="lv-LV" sz="1200" dirty="0"/>
          </a:p>
        </p:txBody>
      </p:sp>
    </p:spTree>
    <p:extLst>
      <p:ext uri="{BB962C8B-B14F-4D97-AF65-F5344CB8AC3E}">
        <p14:creationId xmlns:p14="http://schemas.microsoft.com/office/powerpoint/2010/main" val="265511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SADARBĪBAS NOSACĪJUMI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 smtClean="0"/>
              <a:t>Dalība programmā ir </a:t>
            </a:r>
            <a:r>
              <a:rPr lang="lv-LV" sz="2400" b="1" dirty="0" smtClean="0"/>
              <a:t>bez maksas</a:t>
            </a:r>
            <a:r>
              <a:rPr lang="lv-LV" sz="2400" dirty="0" smtClean="0"/>
              <a:t>;</a:t>
            </a:r>
          </a:p>
          <a:p>
            <a:r>
              <a:rPr lang="lv-LV" sz="2400" dirty="0"/>
              <a:t>Lai nodrošinātu ideju </a:t>
            </a:r>
            <a:r>
              <a:rPr lang="lv-LV" sz="2400" b="1" dirty="0"/>
              <a:t>konfidencialitāti</a:t>
            </a:r>
            <a:r>
              <a:rPr lang="lv-LV" sz="2400" dirty="0"/>
              <a:t>, visi studenti un pasniedzēji, kas strādās ar uzņēmumu idejām, paraksta konfidencialitātes </a:t>
            </a:r>
            <a:r>
              <a:rPr lang="lv-LV" sz="2400" dirty="0" smtClean="0"/>
              <a:t>vienošanos;</a:t>
            </a:r>
          </a:p>
          <a:p>
            <a:r>
              <a:rPr lang="lv-LV" sz="2400" dirty="0" smtClean="0"/>
              <a:t>Studenti strādā patstāvīgi, parasti nepieciešams tikties 2 reizes – projekta sākumā un beigās, aptuvenais </a:t>
            </a:r>
            <a:r>
              <a:rPr lang="lv-LV" sz="2400" dirty="0"/>
              <a:t>laiks, ko </a:t>
            </a:r>
            <a:r>
              <a:rPr lang="lv-LV" sz="2400" dirty="0" smtClean="0"/>
              <a:t>uzņēmumam jāiegulda projektā </a:t>
            </a:r>
            <a:r>
              <a:rPr lang="lv-LV" sz="2400" dirty="0"/>
              <a:t>ir </a:t>
            </a:r>
            <a:r>
              <a:rPr lang="lv-LV" sz="2400" b="1" dirty="0"/>
              <a:t>5-10 stundas</a:t>
            </a:r>
            <a:r>
              <a:rPr lang="lv-LV" sz="2400" dirty="0" smtClean="0"/>
              <a:t>;</a:t>
            </a:r>
          </a:p>
          <a:p>
            <a:r>
              <a:rPr lang="lv-LV" sz="2400" dirty="0" smtClean="0"/>
              <a:t>Ja procesa </a:t>
            </a:r>
            <a:r>
              <a:rPr lang="lv-LV" sz="2400" dirty="0"/>
              <a:t>gaitā ir nepieciešama atgriezeniskā saite, tādā gadījumā tiek īpaši atrunāta papildus tikšanās ar </a:t>
            </a:r>
            <a:r>
              <a:rPr lang="lv-LV" sz="2400" dirty="0" smtClean="0"/>
              <a:t>uzņēmumu;</a:t>
            </a:r>
          </a:p>
          <a:p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43764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Pieteikšanās un kontakti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400" dirty="0" smtClean="0"/>
              <a:t>Lūdzam nosūtīt savu ideju uz: </a:t>
            </a:r>
            <a:r>
              <a:rPr lang="lv-LV" sz="2400" u="sng" dirty="0" err="1" smtClean="0">
                <a:hlinkClick r:id="rId2"/>
              </a:rPr>
              <a:t>ilona.baumane@gmail.com</a:t>
            </a:r>
            <a:endParaRPr lang="lv-LV" sz="2400" u="sng" dirty="0" smtClean="0"/>
          </a:p>
          <a:p>
            <a:r>
              <a:rPr lang="lv-LV" sz="2400" dirty="0" smtClean="0"/>
              <a:t>No iesūtītajām idejām līdz 31.martam tiks atlasītas 5 un par to paziņosim ideju autoriem.</a:t>
            </a:r>
          </a:p>
          <a:p>
            <a:pPr marL="0" indent="0">
              <a:buNone/>
            </a:pPr>
            <a:endParaRPr lang="lv-LV" sz="2400" dirty="0" smtClean="0"/>
          </a:p>
          <a:p>
            <a:pPr marL="3228975" indent="0">
              <a:buNone/>
            </a:pPr>
            <a:r>
              <a:rPr lang="lv-LV" sz="2400" dirty="0" smtClean="0"/>
              <a:t>LUUL vadītāja Latvijā</a:t>
            </a:r>
          </a:p>
          <a:p>
            <a:pPr marL="3228975" indent="0">
              <a:buNone/>
            </a:pPr>
            <a:endParaRPr lang="lv-LV" sz="2400" dirty="0" smtClean="0"/>
          </a:p>
          <a:p>
            <a:pPr marL="3228975" indent="0">
              <a:buNone/>
            </a:pPr>
            <a:r>
              <a:rPr lang="lv-LV" sz="2400" dirty="0" smtClean="0"/>
              <a:t>Dr</a:t>
            </a:r>
            <a:r>
              <a:rPr lang="lv-LV" sz="2400" dirty="0"/>
              <a:t>. Ilona Baumane-Vītoliņa</a:t>
            </a:r>
            <a:br>
              <a:rPr lang="lv-LV" sz="2400" dirty="0"/>
            </a:br>
            <a:endParaRPr lang="lv-LV" sz="2400" dirty="0" smtClean="0"/>
          </a:p>
          <a:p>
            <a:pPr marL="3228975" indent="0">
              <a:buNone/>
            </a:pPr>
            <a:r>
              <a:rPr lang="lv-LV" sz="1800" dirty="0" smtClean="0"/>
              <a:t>Docente</a:t>
            </a:r>
            <a:r>
              <a:rPr lang="lv-LV" sz="1800" dirty="0"/>
              <a:t>, </a:t>
            </a:r>
            <a:r>
              <a:rPr lang="lv-LV" sz="1800" dirty="0" smtClean="0"/>
              <a:t>Latvijas </a:t>
            </a:r>
            <a:r>
              <a:rPr lang="lv-LV" sz="1800" dirty="0"/>
              <a:t>Universitāte</a:t>
            </a:r>
            <a:br>
              <a:rPr lang="lv-LV" sz="1800" dirty="0"/>
            </a:br>
            <a:r>
              <a:rPr lang="lv-LV" sz="1800" dirty="0"/>
              <a:t>+371 26 009 </a:t>
            </a:r>
            <a:r>
              <a:rPr lang="lv-LV" sz="1800" dirty="0" smtClean="0"/>
              <a:t>060</a:t>
            </a:r>
          </a:p>
          <a:p>
            <a:pPr marL="3228975" indent="0">
              <a:buNone/>
            </a:pPr>
            <a:r>
              <a:rPr lang="lv-LV" sz="1800" u="sng" dirty="0" err="1" smtClean="0">
                <a:hlinkClick r:id="rId2"/>
              </a:rPr>
              <a:t>ilona.baumane@gmail.com</a:t>
            </a:r>
            <a:endParaRPr lang="lv-LV" sz="1800" dirty="0"/>
          </a:p>
        </p:txBody>
      </p:sp>
      <p:pic>
        <p:nvPicPr>
          <p:cNvPr id="8" name="Picture 2" descr="C:\Users\vbredikis\Documents\SAI\ilona_Web_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12976"/>
            <a:ext cx="2586855" cy="271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80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301</Words>
  <Application>Microsoft Office PowerPoint</Application>
  <PresentationFormat>Slaidrāde ekrānā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PIEDĀVĀJUMS SADARBĪBAI  ar LU starptautiskās ekonomikas un biznesa katedras maģistratūras uzņēmējdarbības laboratoriju E-LAB</vt:lpstr>
      <vt:lpstr>KAS IR E-Lab</vt:lpstr>
      <vt:lpstr>KĀ LUUL DARBOJAS</vt:lpstr>
      <vt:lpstr>SADARBĪBAS NOSACĪJUMI</vt:lpstr>
      <vt:lpstr>Pieteikšanās un kontakti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PIEDĀVĀJUMS SADARBĪBAI  ar LU starptautiskās ekonomikas un biznesa katedras maģistratūras uzņēmējdarbības laboratoriju (LUUL)</dc:title>
  <dc:creator>Voldemars Bredikis</dc:creator>
  <cp:lastModifiedBy>Baiba</cp:lastModifiedBy>
  <cp:revision>12</cp:revision>
  <dcterms:created xsi:type="dcterms:W3CDTF">2015-02-23T14:50:25Z</dcterms:created>
  <dcterms:modified xsi:type="dcterms:W3CDTF">2016-03-02T07:35:18Z</dcterms:modified>
</cp:coreProperties>
</file>