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98" r:id="rId7"/>
    <p:sldMasterId id="2147483722" r:id="rId8"/>
  </p:sldMasterIdLst>
  <p:notesMasterIdLst>
    <p:notesMasterId r:id="rId19"/>
  </p:notesMasterIdLst>
  <p:sldIdLst>
    <p:sldId id="256" r:id="rId9"/>
    <p:sldId id="603" r:id="rId10"/>
    <p:sldId id="445" r:id="rId11"/>
    <p:sldId id="311" r:id="rId12"/>
    <p:sldId id="613" r:id="rId13"/>
    <p:sldId id="331" r:id="rId14"/>
    <p:sldId id="617" r:id="rId15"/>
    <p:sldId id="262" r:id="rId16"/>
    <p:sldId id="620" r:id="rId17"/>
    <p:sldId id="444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gars Pastars" initials="EP" lastIdx="1" clrIdx="0">
    <p:extLst>
      <p:ext uri="{19B8F6BF-5375-455C-9EA6-DF929625EA0E}">
        <p15:presenceInfo xmlns:p15="http://schemas.microsoft.com/office/powerpoint/2012/main" userId="Edgars Pastar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8CEEC2-9522-4F65-9EB0-331DB897B5CF}" type="doc">
      <dgm:prSet loTypeId="urn:microsoft.com/office/officeart/2005/8/layout/bProcess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B957D1F-07DC-47C9-BCC2-371A42C60FAB}">
      <dgm:prSet custT="1"/>
      <dgm:spPr>
        <a:solidFill>
          <a:schemeClr val="accent4"/>
        </a:solidFill>
      </dgm:spPr>
      <dgm:t>
        <a:bodyPr/>
        <a:lstStyle/>
        <a:p>
          <a:r>
            <a:rPr lang="lv-LV" sz="2000" dirty="0"/>
            <a:t>Prasības pašas par sevi neatšķiras Latvijas iedzīvotājam un reemigrantam</a:t>
          </a:r>
          <a:endParaRPr lang="en-US" sz="2000" dirty="0"/>
        </a:p>
      </dgm:t>
    </dgm:pt>
    <dgm:pt modelId="{9D8FBEA9-990B-4DBE-8E85-332C9AA3AC3F}" type="parTrans" cxnId="{4BB34A8E-EBD0-451A-A93A-B1CBB64D2F35}">
      <dgm:prSet/>
      <dgm:spPr/>
      <dgm:t>
        <a:bodyPr/>
        <a:lstStyle/>
        <a:p>
          <a:endParaRPr lang="en-US"/>
        </a:p>
      </dgm:t>
    </dgm:pt>
    <dgm:pt modelId="{94DB2948-19F6-45DC-86E7-3B818A1106F8}" type="sibTrans" cxnId="{4BB34A8E-EBD0-451A-A93A-B1CBB64D2F35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10F15A1E-EBB0-4995-B9DE-6D33D724A88A}">
      <dgm:prSet custT="1"/>
      <dgm:spPr/>
      <dgm:t>
        <a:bodyPr/>
        <a:lstStyle/>
        <a:p>
          <a:r>
            <a:rPr lang="lv-LV" sz="2000" dirty="0"/>
            <a:t>Iespējamas problēmas ar informācijas pieejamību</a:t>
          </a:r>
          <a:endParaRPr lang="en-US" sz="2000" dirty="0"/>
        </a:p>
      </dgm:t>
    </dgm:pt>
    <dgm:pt modelId="{4BA645CA-387A-40FA-929A-CA1555558D96}" type="parTrans" cxnId="{7B431AED-26FB-460D-A333-C8BCCCBFCE5B}">
      <dgm:prSet/>
      <dgm:spPr/>
      <dgm:t>
        <a:bodyPr/>
        <a:lstStyle/>
        <a:p>
          <a:endParaRPr lang="en-US"/>
        </a:p>
      </dgm:t>
    </dgm:pt>
    <dgm:pt modelId="{5A13D17D-4071-434C-B0F1-3453C84CEC3A}" type="sibTrans" cxnId="{7B431AED-26FB-460D-A333-C8BCCCBFCE5B}">
      <dgm:prSet/>
      <dgm:spPr/>
      <dgm:t>
        <a:bodyPr/>
        <a:lstStyle/>
        <a:p>
          <a:endParaRPr lang="en-US"/>
        </a:p>
      </dgm:t>
    </dgm:pt>
    <dgm:pt modelId="{4390B8B2-F614-4542-8390-DE6DDD3111E5}" type="pres">
      <dgm:prSet presAssocID="{C08CEEC2-9522-4F65-9EB0-331DB897B5CF}" presName="diagram" presStyleCnt="0">
        <dgm:presLayoutVars>
          <dgm:dir/>
          <dgm:resizeHandles/>
        </dgm:presLayoutVars>
      </dgm:prSet>
      <dgm:spPr/>
    </dgm:pt>
    <dgm:pt modelId="{8EA330A1-D5A8-4D2D-AA82-9ABCCF8B638C}" type="pres">
      <dgm:prSet presAssocID="{1B957D1F-07DC-47C9-BCC2-371A42C60FAB}" presName="firstNode" presStyleLbl="node1" presStyleIdx="0" presStyleCnt="2" custLinFactNeighborX="669" custLinFactNeighborY="335">
        <dgm:presLayoutVars>
          <dgm:bulletEnabled val="1"/>
        </dgm:presLayoutVars>
      </dgm:prSet>
      <dgm:spPr/>
    </dgm:pt>
    <dgm:pt modelId="{0EAEC7EE-6421-4768-B7D3-C69981C4F593}" type="pres">
      <dgm:prSet presAssocID="{94DB2948-19F6-45DC-86E7-3B818A1106F8}" presName="sibTrans" presStyleLbl="sibTrans2D1" presStyleIdx="0" presStyleCnt="1"/>
      <dgm:spPr/>
    </dgm:pt>
    <dgm:pt modelId="{52265637-52C6-4E15-9812-D6591CC6DA31}" type="pres">
      <dgm:prSet presAssocID="{10F15A1E-EBB0-4995-B9DE-6D33D724A88A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B1204419-370E-4890-BDA5-CB4A75E8F859}" type="presOf" srcId="{10F15A1E-EBB0-4995-B9DE-6D33D724A88A}" destId="{52265637-52C6-4E15-9812-D6591CC6DA31}" srcOrd="0" destOrd="0" presId="urn:microsoft.com/office/officeart/2005/8/layout/bProcess2"/>
    <dgm:cxn modelId="{672E441E-7A01-40DD-BC57-BA74878A6E0F}" type="presOf" srcId="{C08CEEC2-9522-4F65-9EB0-331DB897B5CF}" destId="{4390B8B2-F614-4542-8390-DE6DDD3111E5}" srcOrd="0" destOrd="0" presId="urn:microsoft.com/office/officeart/2005/8/layout/bProcess2"/>
    <dgm:cxn modelId="{DD41883E-5C6D-4E62-B5CE-B0EC3E8D563E}" type="presOf" srcId="{94DB2948-19F6-45DC-86E7-3B818A1106F8}" destId="{0EAEC7EE-6421-4768-B7D3-C69981C4F593}" srcOrd="0" destOrd="0" presId="urn:microsoft.com/office/officeart/2005/8/layout/bProcess2"/>
    <dgm:cxn modelId="{4BB34A8E-EBD0-451A-A93A-B1CBB64D2F35}" srcId="{C08CEEC2-9522-4F65-9EB0-331DB897B5CF}" destId="{1B957D1F-07DC-47C9-BCC2-371A42C60FAB}" srcOrd="0" destOrd="0" parTransId="{9D8FBEA9-990B-4DBE-8E85-332C9AA3AC3F}" sibTransId="{94DB2948-19F6-45DC-86E7-3B818A1106F8}"/>
    <dgm:cxn modelId="{1C55AAB7-9F3E-4146-8AD5-FF2D2595137F}" type="presOf" srcId="{1B957D1F-07DC-47C9-BCC2-371A42C60FAB}" destId="{8EA330A1-D5A8-4D2D-AA82-9ABCCF8B638C}" srcOrd="0" destOrd="0" presId="urn:microsoft.com/office/officeart/2005/8/layout/bProcess2"/>
    <dgm:cxn modelId="{7B431AED-26FB-460D-A333-C8BCCCBFCE5B}" srcId="{C08CEEC2-9522-4F65-9EB0-331DB897B5CF}" destId="{10F15A1E-EBB0-4995-B9DE-6D33D724A88A}" srcOrd="1" destOrd="0" parTransId="{4BA645CA-387A-40FA-929A-CA1555558D96}" sibTransId="{5A13D17D-4071-434C-B0F1-3453C84CEC3A}"/>
    <dgm:cxn modelId="{DD5D40F8-71F7-4CD4-A543-F6C9D335CCB7}" type="presParOf" srcId="{4390B8B2-F614-4542-8390-DE6DDD3111E5}" destId="{8EA330A1-D5A8-4D2D-AA82-9ABCCF8B638C}" srcOrd="0" destOrd="0" presId="urn:microsoft.com/office/officeart/2005/8/layout/bProcess2"/>
    <dgm:cxn modelId="{4044648D-1519-4051-A9D7-A154D92A6708}" type="presParOf" srcId="{4390B8B2-F614-4542-8390-DE6DDD3111E5}" destId="{0EAEC7EE-6421-4768-B7D3-C69981C4F593}" srcOrd="1" destOrd="0" presId="urn:microsoft.com/office/officeart/2005/8/layout/bProcess2"/>
    <dgm:cxn modelId="{15624AAE-2B11-4622-A8BC-EA2BCE7529BE}" type="presParOf" srcId="{4390B8B2-F614-4542-8390-DE6DDD3111E5}" destId="{52265637-52C6-4E15-9812-D6591CC6DA31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B4621-9FC4-4CC2-A524-9273FC91D5DE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4F3325B-DDF6-4E25-85D0-9C6D6CB64B1E}">
      <dgm:prSet/>
      <dgm:spPr>
        <a:solidFill>
          <a:srgbClr val="FFC000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Pierādāmi, prognozējami ienākumi</a:t>
          </a:r>
          <a:endParaRPr lang="en-US" dirty="0">
            <a:solidFill>
              <a:schemeClr val="tx1"/>
            </a:solidFill>
          </a:endParaRPr>
        </a:p>
      </dgm:t>
    </dgm:pt>
    <dgm:pt modelId="{4DF3778B-77B7-4E2D-9825-1E0286E71BDC}" type="parTrans" cxnId="{65B95875-C13D-4964-915D-E1C7E45190EF}">
      <dgm:prSet/>
      <dgm:spPr/>
      <dgm:t>
        <a:bodyPr/>
        <a:lstStyle/>
        <a:p>
          <a:endParaRPr lang="en-US"/>
        </a:p>
      </dgm:t>
    </dgm:pt>
    <dgm:pt modelId="{455C09B3-B0DD-494C-8AF6-58F4D8A522F9}" type="sibTrans" cxnId="{65B95875-C13D-4964-915D-E1C7E45190EF}">
      <dgm:prSet/>
      <dgm:spPr/>
      <dgm:t>
        <a:bodyPr/>
        <a:lstStyle/>
        <a:p>
          <a:endParaRPr lang="en-US"/>
        </a:p>
      </dgm:t>
    </dgm:pt>
    <dgm:pt modelId="{EE76474B-F0CE-40AF-A8D2-8F40D463BF03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Zemesgrāmatā reģistrēts nekustamais īpašums</a:t>
          </a:r>
          <a:endParaRPr lang="en-US" dirty="0"/>
        </a:p>
      </dgm:t>
    </dgm:pt>
    <dgm:pt modelId="{C26EC473-4473-4D74-BCEC-B153AE51D169}" type="parTrans" cxnId="{1FB1BB41-369A-4598-97BF-1A63B4B0BFB1}">
      <dgm:prSet/>
      <dgm:spPr/>
      <dgm:t>
        <a:bodyPr/>
        <a:lstStyle/>
        <a:p>
          <a:endParaRPr lang="en-US"/>
        </a:p>
      </dgm:t>
    </dgm:pt>
    <dgm:pt modelId="{ECC2A590-AC51-43FC-80BA-1FC702BF9BBD}" type="sibTrans" cxnId="{1FB1BB41-369A-4598-97BF-1A63B4B0BFB1}">
      <dgm:prSet/>
      <dgm:spPr/>
      <dgm:t>
        <a:bodyPr/>
        <a:lstStyle/>
        <a:p>
          <a:endParaRPr lang="en-US"/>
        </a:p>
      </dgm:t>
    </dgm:pt>
    <dgm:pt modelId="{8EEE9A4E-2424-45F0-AABD-24D2D93A1BCC}">
      <dgm:prSet/>
      <dgm:spPr>
        <a:solidFill>
          <a:schemeClr val="accent4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Kredītvēsture</a:t>
          </a:r>
          <a:endParaRPr lang="en-US" dirty="0">
            <a:solidFill>
              <a:schemeClr val="tx1"/>
            </a:solidFill>
          </a:endParaRPr>
        </a:p>
      </dgm:t>
    </dgm:pt>
    <dgm:pt modelId="{C27EE775-A15A-4AFE-8B1B-B86FAF04CEFC}" type="parTrans" cxnId="{33F18EBC-1F46-4B82-B8FF-7B0D7714DC6D}">
      <dgm:prSet/>
      <dgm:spPr/>
      <dgm:t>
        <a:bodyPr/>
        <a:lstStyle/>
        <a:p>
          <a:endParaRPr lang="en-US"/>
        </a:p>
      </dgm:t>
    </dgm:pt>
    <dgm:pt modelId="{83061C57-0C85-4644-A4D3-802EE1434A19}" type="sibTrans" cxnId="{33F18EBC-1F46-4B82-B8FF-7B0D7714DC6D}">
      <dgm:prSet/>
      <dgm:spPr/>
      <dgm:t>
        <a:bodyPr/>
        <a:lstStyle/>
        <a:p>
          <a:endParaRPr lang="en-US"/>
        </a:p>
      </dgm:t>
    </dgm:pt>
    <dgm:pt modelId="{EE9E323E-4A62-41F7-B356-713DC8193CD5}">
      <dgm:prSet/>
      <dgm:spPr>
        <a:solidFill>
          <a:schemeClr val="accent4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Līdzšinējā sadarbība, ja ir</a:t>
          </a:r>
          <a:endParaRPr lang="en-US" dirty="0">
            <a:solidFill>
              <a:schemeClr val="tx1"/>
            </a:solidFill>
          </a:endParaRPr>
        </a:p>
      </dgm:t>
    </dgm:pt>
    <dgm:pt modelId="{083CBBA7-D03C-433A-A73C-FDEEBECE807A}" type="parTrans" cxnId="{0850CD47-2188-486B-AF87-6A735BF193FB}">
      <dgm:prSet/>
      <dgm:spPr/>
      <dgm:t>
        <a:bodyPr/>
        <a:lstStyle/>
        <a:p>
          <a:endParaRPr lang="en-US"/>
        </a:p>
      </dgm:t>
    </dgm:pt>
    <dgm:pt modelId="{16628A1B-AC71-458A-AD41-7B5BED6C423C}" type="sibTrans" cxnId="{0850CD47-2188-486B-AF87-6A735BF193FB}">
      <dgm:prSet/>
      <dgm:spPr/>
      <dgm:t>
        <a:bodyPr/>
        <a:lstStyle/>
        <a:p>
          <a:endParaRPr lang="en-US"/>
        </a:p>
      </dgm:t>
    </dgm:pt>
    <dgm:pt modelId="{6EA79F6D-017D-42A6-BF75-44DC3CA40642}">
      <dgm:prSet/>
      <dgm:spPr>
        <a:solidFill>
          <a:srgbClr val="A6A6A6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Pamatā EUR</a:t>
          </a:r>
          <a:endParaRPr lang="en-US" dirty="0"/>
        </a:p>
      </dgm:t>
    </dgm:pt>
    <dgm:pt modelId="{96AB197A-4751-4F80-A891-65A93B5CE5F6}" type="parTrans" cxnId="{4EE3B086-5DAF-42FB-9155-7D747FA50DC7}">
      <dgm:prSet/>
      <dgm:spPr/>
      <dgm:t>
        <a:bodyPr/>
        <a:lstStyle/>
        <a:p>
          <a:endParaRPr lang="en-US"/>
        </a:p>
      </dgm:t>
    </dgm:pt>
    <dgm:pt modelId="{FD5E0669-19D3-45AB-AD0E-BBCBE2761E60}" type="sibTrans" cxnId="{4EE3B086-5DAF-42FB-9155-7D747FA50DC7}">
      <dgm:prSet/>
      <dgm:spPr/>
      <dgm:t>
        <a:bodyPr/>
        <a:lstStyle/>
        <a:p>
          <a:endParaRPr lang="en-US"/>
        </a:p>
      </dgm:t>
    </dgm:pt>
    <dgm:pt modelId="{E7C2894B-CBBD-4C6E-B31E-369A05EF197C}">
      <dgm:prSet/>
      <dgm:spPr>
        <a:solidFill>
          <a:schemeClr val="accent4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Uzkrājumu veidošanas </a:t>
          </a:r>
          <a:r>
            <a:rPr lang="lv-LV" dirty="0" err="1">
              <a:solidFill>
                <a:schemeClr val="tx1"/>
              </a:solidFill>
            </a:rPr>
            <a:t>paradmi</a:t>
          </a:r>
          <a:endParaRPr lang="en-US" dirty="0">
            <a:solidFill>
              <a:schemeClr val="tx1"/>
            </a:solidFill>
          </a:endParaRPr>
        </a:p>
      </dgm:t>
    </dgm:pt>
    <dgm:pt modelId="{02965ED0-7399-410A-8614-3A39E8B9F632}" type="parTrans" cxnId="{022534EC-CE35-4341-9155-FCC4BB0A0EFA}">
      <dgm:prSet/>
      <dgm:spPr/>
      <dgm:t>
        <a:bodyPr/>
        <a:lstStyle/>
        <a:p>
          <a:endParaRPr lang="en-US"/>
        </a:p>
      </dgm:t>
    </dgm:pt>
    <dgm:pt modelId="{53B86838-B420-462D-82C3-DFD56DBC8C41}" type="sibTrans" cxnId="{022534EC-CE35-4341-9155-FCC4BB0A0EFA}">
      <dgm:prSet/>
      <dgm:spPr/>
      <dgm:t>
        <a:bodyPr/>
        <a:lstStyle/>
        <a:p>
          <a:endParaRPr lang="en-US"/>
        </a:p>
      </dgm:t>
    </dgm:pt>
    <dgm:pt modelId="{D2482718-868D-44E9-93F2-F3A5F182D4D1}" type="pres">
      <dgm:prSet presAssocID="{E57B4621-9FC4-4CC2-A524-9273FC91D5DE}" presName="diagram" presStyleCnt="0">
        <dgm:presLayoutVars>
          <dgm:dir/>
          <dgm:resizeHandles val="exact"/>
        </dgm:presLayoutVars>
      </dgm:prSet>
      <dgm:spPr/>
    </dgm:pt>
    <dgm:pt modelId="{81E322E7-4A80-4AF5-A252-CF872C5E6EE8}" type="pres">
      <dgm:prSet presAssocID="{64F3325B-DDF6-4E25-85D0-9C6D6CB64B1E}" presName="node" presStyleLbl="node1" presStyleIdx="0" presStyleCnt="6">
        <dgm:presLayoutVars>
          <dgm:bulletEnabled val="1"/>
        </dgm:presLayoutVars>
      </dgm:prSet>
      <dgm:spPr/>
    </dgm:pt>
    <dgm:pt modelId="{8837F4F5-C0A2-459B-A1FD-C327BB0C4C58}" type="pres">
      <dgm:prSet presAssocID="{455C09B3-B0DD-494C-8AF6-58F4D8A522F9}" presName="sibTrans" presStyleCnt="0"/>
      <dgm:spPr/>
    </dgm:pt>
    <dgm:pt modelId="{63FDDD52-CAC8-4087-A357-CB68A996B043}" type="pres">
      <dgm:prSet presAssocID="{EE76474B-F0CE-40AF-A8D2-8F40D463BF03}" presName="node" presStyleLbl="node1" presStyleIdx="1" presStyleCnt="6">
        <dgm:presLayoutVars>
          <dgm:bulletEnabled val="1"/>
        </dgm:presLayoutVars>
      </dgm:prSet>
      <dgm:spPr/>
    </dgm:pt>
    <dgm:pt modelId="{4475651B-6D56-4FF8-A7EA-B966BFDB3ABA}" type="pres">
      <dgm:prSet presAssocID="{ECC2A590-AC51-43FC-80BA-1FC702BF9BBD}" presName="sibTrans" presStyleCnt="0"/>
      <dgm:spPr/>
    </dgm:pt>
    <dgm:pt modelId="{43793178-2C07-4146-9504-0DB9A68060DE}" type="pres">
      <dgm:prSet presAssocID="{8EEE9A4E-2424-45F0-AABD-24D2D93A1BCC}" presName="node" presStyleLbl="node1" presStyleIdx="2" presStyleCnt="6">
        <dgm:presLayoutVars>
          <dgm:bulletEnabled val="1"/>
        </dgm:presLayoutVars>
      </dgm:prSet>
      <dgm:spPr/>
    </dgm:pt>
    <dgm:pt modelId="{D9B17B5A-73E2-4DA9-AE28-50C040DD1931}" type="pres">
      <dgm:prSet presAssocID="{83061C57-0C85-4644-A4D3-802EE1434A19}" presName="sibTrans" presStyleCnt="0"/>
      <dgm:spPr/>
    </dgm:pt>
    <dgm:pt modelId="{628AB4AC-0E50-4F19-A5D0-403BEE8F65DF}" type="pres">
      <dgm:prSet presAssocID="{EE9E323E-4A62-41F7-B356-713DC8193CD5}" presName="node" presStyleLbl="node1" presStyleIdx="3" presStyleCnt="6">
        <dgm:presLayoutVars>
          <dgm:bulletEnabled val="1"/>
        </dgm:presLayoutVars>
      </dgm:prSet>
      <dgm:spPr/>
    </dgm:pt>
    <dgm:pt modelId="{08A79BE5-F682-479F-AE30-C82F5F056490}" type="pres">
      <dgm:prSet presAssocID="{16628A1B-AC71-458A-AD41-7B5BED6C423C}" presName="sibTrans" presStyleCnt="0"/>
      <dgm:spPr/>
    </dgm:pt>
    <dgm:pt modelId="{2AC37759-4D59-4835-99A1-914349BA0884}" type="pres">
      <dgm:prSet presAssocID="{6EA79F6D-017D-42A6-BF75-44DC3CA40642}" presName="node" presStyleLbl="node1" presStyleIdx="4" presStyleCnt="6">
        <dgm:presLayoutVars>
          <dgm:bulletEnabled val="1"/>
        </dgm:presLayoutVars>
      </dgm:prSet>
      <dgm:spPr/>
    </dgm:pt>
    <dgm:pt modelId="{8C1A9503-E42F-4A02-9E6C-AAF472BAFD75}" type="pres">
      <dgm:prSet presAssocID="{FD5E0669-19D3-45AB-AD0E-BBCBE2761E60}" presName="sibTrans" presStyleCnt="0"/>
      <dgm:spPr/>
    </dgm:pt>
    <dgm:pt modelId="{610919A3-8CAC-49BF-880E-7960EC3F4FE5}" type="pres">
      <dgm:prSet presAssocID="{E7C2894B-CBBD-4C6E-B31E-369A05EF197C}" presName="node" presStyleLbl="node1" presStyleIdx="5" presStyleCnt="6">
        <dgm:presLayoutVars>
          <dgm:bulletEnabled val="1"/>
        </dgm:presLayoutVars>
      </dgm:prSet>
      <dgm:spPr/>
    </dgm:pt>
  </dgm:ptLst>
  <dgm:cxnLst>
    <dgm:cxn modelId="{39CF1D29-6076-47FD-A07E-B3B4315E48AE}" type="presOf" srcId="{E57B4621-9FC4-4CC2-A524-9273FC91D5DE}" destId="{D2482718-868D-44E9-93F2-F3A5F182D4D1}" srcOrd="0" destOrd="0" presId="urn:microsoft.com/office/officeart/2005/8/layout/default"/>
    <dgm:cxn modelId="{1FB1BB41-369A-4598-97BF-1A63B4B0BFB1}" srcId="{E57B4621-9FC4-4CC2-A524-9273FC91D5DE}" destId="{EE76474B-F0CE-40AF-A8D2-8F40D463BF03}" srcOrd="1" destOrd="0" parTransId="{C26EC473-4473-4D74-BCEC-B153AE51D169}" sibTransId="{ECC2A590-AC51-43FC-80BA-1FC702BF9BBD}"/>
    <dgm:cxn modelId="{0850CD47-2188-486B-AF87-6A735BF193FB}" srcId="{E57B4621-9FC4-4CC2-A524-9273FC91D5DE}" destId="{EE9E323E-4A62-41F7-B356-713DC8193CD5}" srcOrd="3" destOrd="0" parTransId="{083CBBA7-D03C-433A-A73C-FDEEBECE807A}" sibTransId="{16628A1B-AC71-458A-AD41-7B5BED6C423C}"/>
    <dgm:cxn modelId="{4184AF69-636D-4EB3-BCCD-E11B119D7ACE}" type="presOf" srcId="{64F3325B-DDF6-4E25-85D0-9C6D6CB64B1E}" destId="{81E322E7-4A80-4AF5-A252-CF872C5E6EE8}" srcOrd="0" destOrd="0" presId="urn:microsoft.com/office/officeart/2005/8/layout/default"/>
    <dgm:cxn modelId="{FAC2894E-3695-4B1B-8FD1-3354A4768D47}" type="presOf" srcId="{6EA79F6D-017D-42A6-BF75-44DC3CA40642}" destId="{2AC37759-4D59-4835-99A1-914349BA0884}" srcOrd="0" destOrd="0" presId="urn:microsoft.com/office/officeart/2005/8/layout/default"/>
    <dgm:cxn modelId="{52E2E353-DC58-4181-A64F-027BFC676502}" type="presOf" srcId="{E7C2894B-CBBD-4C6E-B31E-369A05EF197C}" destId="{610919A3-8CAC-49BF-880E-7960EC3F4FE5}" srcOrd="0" destOrd="0" presId="urn:microsoft.com/office/officeart/2005/8/layout/default"/>
    <dgm:cxn modelId="{65B95875-C13D-4964-915D-E1C7E45190EF}" srcId="{E57B4621-9FC4-4CC2-A524-9273FC91D5DE}" destId="{64F3325B-DDF6-4E25-85D0-9C6D6CB64B1E}" srcOrd="0" destOrd="0" parTransId="{4DF3778B-77B7-4E2D-9825-1E0286E71BDC}" sibTransId="{455C09B3-B0DD-494C-8AF6-58F4D8A522F9}"/>
    <dgm:cxn modelId="{8AF3D078-26DD-4160-B738-A54E4E10B83A}" type="presOf" srcId="{8EEE9A4E-2424-45F0-AABD-24D2D93A1BCC}" destId="{43793178-2C07-4146-9504-0DB9A68060DE}" srcOrd="0" destOrd="0" presId="urn:microsoft.com/office/officeart/2005/8/layout/default"/>
    <dgm:cxn modelId="{83DAF05A-F271-48E2-9B34-E7A435279C56}" type="presOf" srcId="{EE76474B-F0CE-40AF-A8D2-8F40D463BF03}" destId="{63FDDD52-CAC8-4087-A357-CB68A996B043}" srcOrd="0" destOrd="0" presId="urn:microsoft.com/office/officeart/2005/8/layout/default"/>
    <dgm:cxn modelId="{4EE3B086-5DAF-42FB-9155-7D747FA50DC7}" srcId="{E57B4621-9FC4-4CC2-A524-9273FC91D5DE}" destId="{6EA79F6D-017D-42A6-BF75-44DC3CA40642}" srcOrd="4" destOrd="0" parTransId="{96AB197A-4751-4F80-A891-65A93B5CE5F6}" sibTransId="{FD5E0669-19D3-45AB-AD0E-BBCBE2761E60}"/>
    <dgm:cxn modelId="{33F18EBC-1F46-4B82-B8FF-7B0D7714DC6D}" srcId="{E57B4621-9FC4-4CC2-A524-9273FC91D5DE}" destId="{8EEE9A4E-2424-45F0-AABD-24D2D93A1BCC}" srcOrd="2" destOrd="0" parTransId="{C27EE775-A15A-4AFE-8B1B-B86FAF04CEFC}" sibTransId="{83061C57-0C85-4644-A4D3-802EE1434A19}"/>
    <dgm:cxn modelId="{C8494ADF-2238-480F-A47D-83388AAA40B5}" type="presOf" srcId="{EE9E323E-4A62-41F7-B356-713DC8193CD5}" destId="{628AB4AC-0E50-4F19-A5D0-403BEE8F65DF}" srcOrd="0" destOrd="0" presId="urn:microsoft.com/office/officeart/2005/8/layout/default"/>
    <dgm:cxn modelId="{022534EC-CE35-4341-9155-FCC4BB0A0EFA}" srcId="{E57B4621-9FC4-4CC2-A524-9273FC91D5DE}" destId="{E7C2894B-CBBD-4C6E-B31E-369A05EF197C}" srcOrd="5" destOrd="0" parTransId="{02965ED0-7399-410A-8614-3A39E8B9F632}" sibTransId="{53B86838-B420-462D-82C3-DFD56DBC8C41}"/>
    <dgm:cxn modelId="{460F9B68-DB47-43BA-944F-5843650FB486}" type="presParOf" srcId="{D2482718-868D-44E9-93F2-F3A5F182D4D1}" destId="{81E322E7-4A80-4AF5-A252-CF872C5E6EE8}" srcOrd="0" destOrd="0" presId="urn:microsoft.com/office/officeart/2005/8/layout/default"/>
    <dgm:cxn modelId="{7BF0DB38-5BE3-4039-8281-0F9346857305}" type="presParOf" srcId="{D2482718-868D-44E9-93F2-F3A5F182D4D1}" destId="{8837F4F5-C0A2-459B-A1FD-C327BB0C4C58}" srcOrd="1" destOrd="0" presId="urn:microsoft.com/office/officeart/2005/8/layout/default"/>
    <dgm:cxn modelId="{08CF7E58-C14C-44BF-934E-8C5C1DACCC1A}" type="presParOf" srcId="{D2482718-868D-44E9-93F2-F3A5F182D4D1}" destId="{63FDDD52-CAC8-4087-A357-CB68A996B043}" srcOrd="2" destOrd="0" presId="urn:microsoft.com/office/officeart/2005/8/layout/default"/>
    <dgm:cxn modelId="{02A47650-5D72-49ED-9602-DD127E735F52}" type="presParOf" srcId="{D2482718-868D-44E9-93F2-F3A5F182D4D1}" destId="{4475651B-6D56-4FF8-A7EA-B966BFDB3ABA}" srcOrd="3" destOrd="0" presId="urn:microsoft.com/office/officeart/2005/8/layout/default"/>
    <dgm:cxn modelId="{11E6975F-5639-4E5B-9AA1-7A1417A2B030}" type="presParOf" srcId="{D2482718-868D-44E9-93F2-F3A5F182D4D1}" destId="{43793178-2C07-4146-9504-0DB9A68060DE}" srcOrd="4" destOrd="0" presId="urn:microsoft.com/office/officeart/2005/8/layout/default"/>
    <dgm:cxn modelId="{8EF5600C-2ED6-49F0-AD57-7A5E7B8BAD99}" type="presParOf" srcId="{D2482718-868D-44E9-93F2-F3A5F182D4D1}" destId="{D9B17B5A-73E2-4DA9-AE28-50C040DD1931}" srcOrd="5" destOrd="0" presId="urn:microsoft.com/office/officeart/2005/8/layout/default"/>
    <dgm:cxn modelId="{D254D238-4918-490E-8C22-00A2C84A04D9}" type="presParOf" srcId="{D2482718-868D-44E9-93F2-F3A5F182D4D1}" destId="{628AB4AC-0E50-4F19-A5D0-403BEE8F65DF}" srcOrd="6" destOrd="0" presId="urn:microsoft.com/office/officeart/2005/8/layout/default"/>
    <dgm:cxn modelId="{FB46A493-4BED-483A-AFA4-6947E4E652E1}" type="presParOf" srcId="{D2482718-868D-44E9-93F2-F3A5F182D4D1}" destId="{08A79BE5-F682-479F-AE30-C82F5F056490}" srcOrd="7" destOrd="0" presId="urn:microsoft.com/office/officeart/2005/8/layout/default"/>
    <dgm:cxn modelId="{868067E5-29A4-437C-BB2F-F2CF9BF286CD}" type="presParOf" srcId="{D2482718-868D-44E9-93F2-F3A5F182D4D1}" destId="{2AC37759-4D59-4835-99A1-914349BA0884}" srcOrd="8" destOrd="0" presId="urn:microsoft.com/office/officeart/2005/8/layout/default"/>
    <dgm:cxn modelId="{87405975-4D62-4C7A-B8B1-691B88CF147A}" type="presParOf" srcId="{D2482718-868D-44E9-93F2-F3A5F182D4D1}" destId="{8C1A9503-E42F-4A02-9E6C-AAF472BAFD75}" srcOrd="9" destOrd="0" presId="urn:microsoft.com/office/officeart/2005/8/layout/default"/>
    <dgm:cxn modelId="{A377C6AA-1C87-4C0A-8356-5FE9E955FACE}" type="presParOf" srcId="{D2482718-868D-44E9-93F2-F3A5F182D4D1}" destId="{610919A3-8CAC-49BF-880E-7960EC3F4FE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92EF1F-B077-4692-AF1A-BD0205FCBCF9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A7FCD58-6082-4026-84FA-EEF850A9AB8C}">
      <dgm:prSet/>
      <dgm:spPr>
        <a:solidFill>
          <a:srgbClr val="FFC000"/>
        </a:solidFill>
      </dgm:spPr>
      <dgm:t>
        <a:bodyPr/>
        <a:lstStyle/>
        <a:p>
          <a:r>
            <a:rPr lang="lv-LV" dirty="0"/>
            <a:t>Dokumenti:</a:t>
          </a:r>
          <a:endParaRPr lang="en-US" dirty="0"/>
        </a:p>
      </dgm:t>
    </dgm:pt>
    <dgm:pt modelId="{1102BA5B-9B7B-431B-BA6C-5D130799EF7E}" type="parTrans" cxnId="{CED5E34E-C625-455A-B357-8584FCE3DF58}">
      <dgm:prSet/>
      <dgm:spPr/>
      <dgm:t>
        <a:bodyPr/>
        <a:lstStyle/>
        <a:p>
          <a:endParaRPr lang="en-US"/>
        </a:p>
      </dgm:t>
    </dgm:pt>
    <dgm:pt modelId="{95102826-5CC7-4D43-AE51-5F6493CC32AD}" type="sibTrans" cxnId="{CED5E34E-C625-455A-B357-8584FCE3DF58}">
      <dgm:prSet/>
      <dgm:spPr/>
      <dgm:t>
        <a:bodyPr/>
        <a:lstStyle/>
        <a:p>
          <a:endParaRPr lang="en-US"/>
        </a:p>
      </dgm:t>
    </dgm:pt>
    <dgm:pt modelId="{33EB7070-0CF1-452B-A30F-CBDE886BF377}">
      <dgm:prSet/>
      <dgm:spPr>
        <a:ln>
          <a:solidFill>
            <a:srgbClr val="FFC000"/>
          </a:solidFill>
        </a:ln>
      </dgm:spPr>
      <dgm:t>
        <a:bodyPr/>
        <a:lstStyle/>
        <a:p>
          <a:r>
            <a:rPr lang="lv-LV" sz="1600" b="1" noProof="0" dirty="0"/>
            <a:t>Aizdevuma pieteikums </a:t>
          </a:r>
          <a:r>
            <a:rPr lang="lv-LV" sz="1600" noProof="0" dirty="0"/>
            <a:t>(to var aizpildīt elektroniski, izmantojot i-bankas pieteikumu); </a:t>
          </a:r>
        </a:p>
      </dgm:t>
    </dgm:pt>
    <dgm:pt modelId="{C94E5F6E-B319-47AC-AB9B-D21E4DCF7156}" type="parTrans" cxnId="{16000643-4D2C-42C4-9DA9-33A7A64DF23D}">
      <dgm:prSet/>
      <dgm:spPr/>
      <dgm:t>
        <a:bodyPr/>
        <a:lstStyle/>
        <a:p>
          <a:endParaRPr lang="en-US"/>
        </a:p>
      </dgm:t>
    </dgm:pt>
    <dgm:pt modelId="{EC01C80D-B961-4EED-A475-88A98BCDF376}" type="sibTrans" cxnId="{16000643-4D2C-42C4-9DA9-33A7A64DF23D}">
      <dgm:prSet/>
      <dgm:spPr/>
      <dgm:t>
        <a:bodyPr/>
        <a:lstStyle/>
        <a:p>
          <a:endParaRPr lang="en-US"/>
        </a:p>
      </dgm:t>
    </dgm:pt>
    <dgm:pt modelId="{D00EB1CB-804D-4E14-AFC2-196DAD83D167}">
      <dgm:prSet/>
      <dgm:spPr>
        <a:solidFill>
          <a:srgbClr val="A6A6A6"/>
        </a:solidFill>
      </dgm:spPr>
      <dgm:t>
        <a:bodyPr/>
        <a:lstStyle/>
        <a:p>
          <a:r>
            <a:rPr lang="lv-LV" dirty="0"/>
            <a:t>Laiks</a:t>
          </a:r>
          <a:endParaRPr lang="en-US" dirty="0"/>
        </a:p>
      </dgm:t>
    </dgm:pt>
    <dgm:pt modelId="{2D736435-03FF-434C-8C8A-D78301F04634}" type="parTrans" cxnId="{4CD5A13A-5ECB-42C8-9BC6-9DDA8FB18E1B}">
      <dgm:prSet/>
      <dgm:spPr/>
      <dgm:t>
        <a:bodyPr/>
        <a:lstStyle/>
        <a:p>
          <a:endParaRPr lang="en-US"/>
        </a:p>
      </dgm:t>
    </dgm:pt>
    <dgm:pt modelId="{6CA4F8BA-CD45-4D8A-87BC-05C4A6D6E51A}" type="sibTrans" cxnId="{4CD5A13A-5ECB-42C8-9BC6-9DDA8FB18E1B}">
      <dgm:prSet/>
      <dgm:spPr/>
      <dgm:t>
        <a:bodyPr/>
        <a:lstStyle/>
        <a:p>
          <a:endParaRPr lang="en-US"/>
        </a:p>
      </dgm:t>
    </dgm:pt>
    <dgm:pt modelId="{C5C7F13F-9AE7-4062-B6A3-307319DC5A9F}">
      <dgm:prSet/>
      <dgm:spPr>
        <a:ln>
          <a:solidFill>
            <a:srgbClr val="A6A6A6"/>
          </a:solidFill>
        </a:ln>
      </dgm:spPr>
      <dgm:t>
        <a:bodyPr/>
        <a:lstStyle/>
        <a:p>
          <a:r>
            <a:rPr lang="lv-LV" sz="1500" dirty="0"/>
            <a:t>Atkarīgs no konkrētās situācijas. </a:t>
          </a:r>
          <a:endParaRPr lang="en-US" sz="1500" dirty="0"/>
        </a:p>
      </dgm:t>
    </dgm:pt>
    <dgm:pt modelId="{A7465C93-B001-4C4C-A3D0-D4F56903B55E}" type="parTrans" cxnId="{37C4C748-C088-4540-B514-D7C5C840EA45}">
      <dgm:prSet/>
      <dgm:spPr/>
      <dgm:t>
        <a:bodyPr/>
        <a:lstStyle/>
        <a:p>
          <a:endParaRPr lang="en-US"/>
        </a:p>
      </dgm:t>
    </dgm:pt>
    <dgm:pt modelId="{DE0C1BE2-F59D-45BB-8CFF-23F4BA7889EB}" type="sibTrans" cxnId="{37C4C748-C088-4540-B514-D7C5C840EA45}">
      <dgm:prSet/>
      <dgm:spPr/>
      <dgm:t>
        <a:bodyPr/>
        <a:lstStyle/>
        <a:p>
          <a:endParaRPr lang="en-US"/>
        </a:p>
      </dgm:t>
    </dgm:pt>
    <dgm:pt modelId="{1E73B21B-242C-4C0A-87ED-C4952D7F781D}">
      <dgm:prSet/>
      <dgm:spPr/>
      <dgm:t>
        <a:bodyPr/>
        <a:lstStyle/>
        <a:p>
          <a:r>
            <a:rPr lang="lv-LV" sz="1600" b="1" noProof="0" dirty="0"/>
            <a:t>Konta izraksts </a:t>
          </a:r>
          <a:r>
            <a:rPr lang="lv-LV" sz="1600" noProof="0" dirty="0"/>
            <a:t>par pēdējiem 6 mēnešiem, attiecīgās valsts nodokļu kontroles iestādes izsniegts ienākumus apliecinošs dokuments (atsevišķos gadījumos Banka var palūgt pievienot arī darba līguma kopiju;</a:t>
          </a:r>
        </a:p>
      </dgm:t>
    </dgm:pt>
    <dgm:pt modelId="{3D15171C-B790-4F3A-BAFC-AA3E35AABA46}" type="parTrans" cxnId="{82A90C10-7F3B-4107-9F24-EB09AC32608D}">
      <dgm:prSet/>
      <dgm:spPr/>
      <dgm:t>
        <a:bodyPr/>
        <a:lstStyle/>
        <a:p>
          <a:endParaRPr lang="en-GB"/>
        </a:p>
      </dgm:t>
    </dgm:pt>
    <dgm:pt modelId="{5A8BF61D-183C-4464-A292-190AC399CC69}" type="sibTrans" cxnId="{82A90C10-7F3B-4107-9F24-EB09AC32608D}">
      <dgm:prSet/>
      <dgm:spPr/>
      <dgm:t>
        <a:bodyPr/>
        <a:lstStyle/>
        <a:p>
          <a:endParaRPr lang="en-GB"/>
        </a:p>
      </dgm:t>
    </dgm:pt>
    <dgm:pt modelId="{4699015C-6268-4F22-9610-9C253BB3B7E3}">
      <dgm:prSet/>
      <dgm:spPr/>
      <dgm:t>
        <a:bodyPr/>
        <a:lstStyle/>
        <a:p>
          <a:r>
            <a:rPr lang="lv-LV" sz="1600" b="1" noProof="0" dirty="0"/>
            <a:t>Nekustamā īpašuma novērtējums </a:t>
          </a:r>
          <a:r>
            <a:rPr lang="lv-LV" sz="1600" noProof="0" dirty="0"/>
            <a:t>(var pasūtīt pie neatkarīgiem NĪ vērtētājiem, kuru kontakti ir pieejami Bankas mājas lapā); </a:t>
          </a:r>
        </a:p>
      </dgm:t>
    </dgm:pt>
    <dgm:pt modelId="{CB25933E-9CB1-4DB3-B01C-116BBA07EBC1}" type="parTrans" cxnId="{F85302BC-496A-42A6-86ED-E57ACBD1A5F8}">
      <dgm:prSet/>
      <dgm:spPr/>
      <dgm:t>
        <a:bodyPr/>
        <a:lstStyle/>
        <a:p>
          <a:endParaRPr lang="en-GB"/>
        </a:p>
      </dgm:t>
    </dgm:pt>
    <dgm:pt modelId="{40CD24BC-94CD-4EF5-8808-0AF0285246F6}" type="sibTrans" cxnId="{F85302BC-496A-42A6-86ED-E57ACBD1A5F8}">
      <dgm:prSet/>
      <dgm:spPr/>
      <dgm:t>
        <a:bodyPr/>
        <a:lstStyle/>
        <a:p>
          <a:endParaRPr lang="en-GB"/>
        </a:p>
      </dgm:t>
    </dgm:pt>
    <dgm:pt modelId="{5347A864-069C-49AC-AF72-55A34B94A482}">
      <dgm:prSet/>
      <dgm:spPr/>
      <dgm:t>
        <a:bodyPr/>
        <a:lstStyle/>
        <a:p>
          <a:r>
            <a:rPr lang="lv-LV" sz="1600" b="1" noProof="0" dirty="0"/>
            <a:t>Celtniecības gadījumā papildus būs nepieciešami celtniecības tāme un būvprojekts. </a:t>
          </a:r>
        </a:p>
      </dgm:t>
    </dgm:pt>
    <dgm:pt modelId="{47A9BC8E-D016-4F06-88EA-64C29BFEA47E}" type="parTrans" cxnId="{EB7EB14B-A1B6-4198-8532-4D4F3A1799A0}">
      <dgm:prSet/>
      <dgm:spPr/>
      <dgm:t>
        <a:bodyPr/>
        <a:lstStyle/>
        <a:p>
          <a:endParaRPr lang="en-GB"/>
        </a:p>
      </dgm:t>
    </dgm:pt>
    <dgm:pt modelId="{6140658F-D540-423E-8F0E-B315A3ADF58C}" type="sibTrans" cxnId="{EB7EB14B-A1B6-4198-8532-4D4F3A1799A0}">
      <dgm:prSet/>
      <dgm:spPr/>
      <dgm:t>
        <a:bodyPr/>
        <a:lstStyle/>
        <a:p>
          <a:endParaRPr lang="en-GB"/>
        </a:p>
      </dgm:t>
    </dgm:pt>
    <dgm:pt modelId="{BF2C0830-DA88-4D30-A0FC-9F4FE6C1DCA7}">
      <dgm:prSet/>
      <dgm:spPr/>
      <dgm:t>
        <a:bodyPr/>
        <a:lstStyle/>
        <a:p>
          <a:endParaRPr lang="en-GB" sz="1600" dirty="0"/>
        </a:p>
      </dgm:t>
    </dgm:pt>
    <dgm:pt modelId="{31582168-3242-4178-A9F3-513E01DF8895}" type="parTrans" cxnId="{31F73EE0-7775-4B0C-8541-F2D1858C7F68}">
      <dgm:prSet/>
      <dgm:spPr/>
      <dgm:t>
        <a:bodyPr/>
        <a:lstStyle/>
        <a:p>
          <a:endParaRPr lang="en-GB"/>
        </a:p>
      </dgm:t>
    </dgm:pt>
    <dgm:pt modelId="{74450A97-8ED6-42D8-93E2-4F37B9A9C7C9}" type="sibTrans" cxnId="{31F73EE0-7775-4B0C-8541-F2D1858C7F68}">
      <dgm:prSet/>
      <dgm:spPr/>
      <dgm:t>
        <a:bodyPr/>
        <a:lstStyle/>
        <a:p>
          <a:endParaRPr lang="en-GB"/>
        </a:p>
      </dgm:t>
    </dgm:pt>
    <dgm:pt modelId="{66DE4A07-2973-4F4C-818F-CCA57B858466}">
      <dgm:prSet/>
      <dgm:spPr>
        <a:ln>
          <a:solidFill>
            <a:srgbClr val="A6A6A6"/>
          </a:solidFill>
        </a:ln>
      </dgm:spPr>
      <dgm:t>
        <a:bodyPr/>
        <a:lstStyle/>
        <a:p>
          <a:r>
            <a:rPr lang="lv-LV" sz="1500" dirty="0"/>
            <a:t>Parasti 1-2 darba dienu laikā, pēc Aizdevuma pieteikuma un visu nepieciešamo dokumentu iesniegšanas. </a:t>
          </a:r>
          <a:endParaRPr lang="en-US" sz="1500" dirty="0"/>
        </a:p>
      </dgm:t>
    </dgm:pt>
    <dgm:pt modelId="{361A3EA7-EF74-4FF4-AFB9-8C8F5F567691}" type="parTrans" cxnId="{92502424-2097-4983-A64D-6F6E76F7283C}">
      <dgm:prSet/>
      <dgm:spPr/>
      <dgm:t>
        <a:bodyPr/>
        <a:lstStyle/>
        <a:p>
          <a:endParaRPr lang="en-GB"/>
        </a:p>
      </dgm:t>
    </dgm:pt>
    <dgm:pt modelId="{67C46A15-5CC7-4A90-A299-F8FA535525BF}" type="sibTrans" cxnId="{92502424-2097-4983-A64D-6F6E76F7283C}">
      <dgm:prSet/>
      <dgm:spPr/>
      <dgm:t>
        <a:bodyPr/>
        <a:lstStyle/>
        <a:p>
          <a:endParaRPr lang="en-GB"/>
        </a:p>
      </dgm:t>
    </dgm:pt>
    <dgm:pt modelId="{8ACC6FE0-EE43-4DC6-B193-98BF150DCD95}" type="pres">
      <dgm:prSet presAssocID="{C492EF1F-B077-4692-AF1A-BD0205FCBCF9}" presName="linear" presStyleCnt="0">
        <dgm:presLayoutVars>
          <dgm:dir/>
          <dgm:animLvl val="lvl"/>
          <dgm:resizeHandles val="exact"/>
        </dgm:presLayoutVars>
      </dgm:prSet>
      <dgm:spPr/>
    </dgm:pt>
    <dgm:pt modelId="{0C70DE72-8251-4E8E-85FB-7381E9E27653}" type="pres">
      <dgm:prSet presAssocID="{5A7FCD58-6082-4026-84FA-EEF850A9AB8C}" presName="parentLin" presStyleCnt="0"/>
      <dgm:spPr/>
    </dgm:pt>
    <dgm:pt modelId="{1807F023-2E2F-45CB-8359-987404E3C642}" type="pres">
      <dgm:prSet presAssocID="{5A7FCD58-6082-4026-84FA-EEF850A9AB8C}" presName="parentLeftMargin" presStyleLbl="node1" presStyleIdx="0" presStyleCnt="2"/>
      <dgm:spPr/>
    </dgm:pt>
    <dgm:pt modelId="{6BAE8BAE-7C7D-4431-BE0D-FD3096CCD6E4}" type="pres">
      <dgm:prSet presAssocID="{5A7FCD58-6082-4026-84FA-EEF850A9AB8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A16029F-E569-4D3E-9C4E-AFF312E3899D}" type="pres">
      <dgm:prSet presAssocID="{5A7FCD58-6082-4026-84FA-EEF850A9AB8C}" presName="negativeSpace" presStyleCnt="0"/>
      <dgm:spPr/>
    </dgm:pt>
    <dgm:pt modelId="{E7E6B87B-C226-41DF-9B9E-6EB786EAB8B6}" type="pres">
      <dgm:prSet presAssocID="{5A7FCD58-6082-4026-84FA-EEF850A9AB8C}" presName="childText" presStyleLbl="conFgAcc1" presStyleIdx="0" presStyleCnt="2">
        <dgm:presLayoutVars>
          <dgm:bulletEnabled val="1"/>
        </dgm:presLayoutVars>
      </dgm:prSet>
      <dgm:spPr/>
    </dgm:pt>
    <dgm:pt modelId="{1A46101A-AC81-4CE7-9D94-D2617AAE9A7F}" type="pres">
      <dgm:prSet presAssocID="{95102826-5CC7-4D43-AE51-5F6493CC32AD}" presName="spaceBetweenRectangles" presStyleCnt="0"/>
      <dgm:spPr/>
    </dgm:pt>
    <dgm:pt modelId="{31F45929-42C3-45A6-B87D-A43101229D9A}" type="pres">
      <dgm:prSet presAssocID="{D00EB1CB-804D-4E14-AFC2-196DAD83D167}" presName="parentLin" presStyleCnt="0"/>
      <dgm:spPr/>
    </dgm:pt>
    <dgm:pt modelId="{6CC6784E-B341-44FD-8C28-C64CCB825407}" type="pres">
      <dgm:prSet presAssocID="{D00EB1CB-804D-4E14-AFC2-196DAD83D167}" presName="parentLeftMargin" presStyleLbl="node1" presStyleIdx="0" presStyleCnt="2"/>
      <dgm:spPr/>
    </dgm:pt>
    <dgm:pt modelId="{5E77F3BE-6ECF-44D4-ADA7-68033F1A6EEF}" type="pres">
      <dgm:prSet presAssocID="{D00EB1CB-804D-4E14-AFC2-196DAD83D16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5A520BE-7DA6-4754-B3D0-B28ADC2CF2A2}" type="pres">
      <dgm:prSet presAssocID="{D00EB1CB-804D-4E14-AFC2-196DAD83D167}" presName="negativeSpace" presStyleCnt="0"/>
      <dgm:spPr/>
    </dgm:pt>
    <dgm:pt modelId="{98B62877-3CEA-4400-B3ED-201B14DCF979}" type="pres">
      <dgm:prSet presAssocID="{D00EB1CB-804D-4E14-AFC2-196DAD83D167}" presName="childText" presStyleLbl="conFgAcc1" presStyleIdx="1" presStyleCnt="2" custLinFactNeighborY="14819">
        <dgm:presLayoutVars>
          <dgm:bulletEnabled val="1"/>
        </dgm:presLayoutVars>
      </dgm:prSet>
      <dgm:spPr/>
    </dgm:pt>
  </dgm:ptLst>
  <dgm:cxnLst>
    <dgm:cxn modelId="{82A90C10-7F3B-4107-9F24-EB09AC32608D}" srcId="{5A7FCD58-6082-4026-84FA-EEF850A9AB8C}" destId="{1E73B21B-242C-4C0A-87ED-C4952D7F781D}" srcOrd="1" destOrd="0" parTransId="{3D15171C-B790-4F3A-BAFC-AA3E35AABA46}" sibTransId="{5A8BF61D-183C-4464-A292-190AC399CC69}"/>
    <dgm:cxn modelId="{92502424-2097-4983-A64D-6F6E76F7283C}" srcId="{D00EB1CB-804D-4E14-AFC2-196DAD83D167}" destId="{66DE4A07-2973-4F4C-818F-CCA57B858466}" srcOrd="1" destOrd="0" parTransId="{361A3EA7-EF74-4FF4-AFB9-8C8F5F567691}" sibTransId="{67C46A15-5CC7-4A90-A299-F8FA535525BF}"/>
    <dgm:cxn modelId="{4C6EE426-5C4E-44D5-A364-DA20B7AFFC81}" type="presOf" srcId="{4699015C-6268-4F22-9610-9C253BB3B7E3}" destId="{E7E6B87B-C226-41DF-9B9E-6EB786EAB8B6}" srcOrd="0" destOrd="2" presId="urn:microsoft.com/office/officeart/2005/8/layout/list1"/>
    <dgm:cxn modelId="{4CD5A13A-5ECB-42C8-9BC6-9DDA8FB18E1B}" srcId="{C492EF1F-B077-4692-AF1A-BD0205FCBCF9}" destId="{D00EB1CB-804D-4E14-AFC2-196DAD83D167}" srcOrd="1" destOrd="0" parTransId="{2D736435-03FF-434C-8C8A-D78301F04634}" sibTransId="{6CA4F8BA-CD45-4D8A-87BC-05C4A6D6E51A}"/>
    <dgm:cxn modelId="{16000643-4D2C-42C4-9DA9-33A7A64DF23D}" srcId="{5A7FCD58-6082-4026-84FA-EEF850A9AB8C}" destId="{33EB7070-0CF1-452B-A30F-CBDE886BF377}" srcOrd="0" destOrd="0" parTransId="{C94E5F6E-B319-47AC-AB9B-D21E4DCF7156}" sibTransId="{EC01C80D-B961-4EED-A475-88A98BCDF376}"/>
    <dgm:cxn modelId="{E5A1BB44-52A1-4B60-A3A8-1B269AE29417}" type="presOf" srcId="{66DE4A07-2973-4F4C-818F-CCA57B858466}" destId="{98B62877-3CEA-4400-B3ED-201B14DCF979}" srcOrd="0" destOrd="1" presId="urn:microsoft.com/office/officeart/2005/8/layout/list1"/>
    <dgm:cxn modelId="{37C4C748-C088-4540-B514-D7C5C840EA45}" srcId="{D00EB1CB-804D-4E14-AFC2-196DAD83D167}" destId="{C5C7F13F-9AE7-4062-B6A3-307319DC5A9F}" srcOrd="0" destOrd="0" parTransId="{A7465C93-B001-4C4C-A3D0-D4F56903B55E}" sibTransId="{DE0C1BE2-F59D-45BB-8CFF-23F4BA7889EB}"/>
    <dgm:cxn modelId="{EB7EB14B-A1B6-4198-8532-4D4F3A1799A0}" srcId="{5A7FCD58-6082-4026-84FA-EEF850A9AB8C}" destId="{5347A864-069C-49AC-AF72-55A34B94A482}" srcOrd="3" destOrd="0" parTransId="{47A9BC8E-D016-4F06-88EA-64C29BFEA47E}" sibTransId="{6140658F-D540-423E-8F0E-B315A3ADF58C}"/>
    <dgm:cxn modelId="{CED5E34E-C625-455A-B357-8584FCE3DF58}" srcId="{C492EF1F-B077-4692-AF1A-BD0205FCBCF9}" destId="{5A7FCD58-6082-4026-84FA-EEF850A9AB8C}" srcOrd="0" destOrd="0" parTransId="{1102BA5B-9B7B-431B-BA6C-5D130799EF7E}" sibTransId="{95102826-5CC7-4D43-AE51-5F6493CC32AD}"/>
    <dgm:cxn modelId="{03AAAA70-2D3F-4347-951D-FA77BFF46F2E}" type="presOf" srcId="{BF2C0830-DA88-4D30-A0FC-9F4FE6C1DCA7}" destId="{E7E6B87B-C226-41DF-9B9E-6EB786EAB8B6}" srcOrd="0" destOrd="4" presId="urn:microsoft.com/office/officeart/2005/8/layout/list1"/>
    <dgm:cxn modelId="{CBADF872-09C1-4881-AEB1-8C7F7CE59964}" type="presOf" srcId="{D00EB1CB-804D-4E14-AFC2-196DAD83D167}" destId="{5E77F3BE-6ECF-44D4-ADA7-68033F1A6EEF}" srcOrd="1" destOrd="0" presId="urn:microsoft.com/office/officeart/2005/8/layout/list1"/>
    <dgm:cxn modelId="{5B7CCD58-5DD7-4502-BB83-6B53338B130C}" type="presOf" srcId="{C5C7F13F-9AE7-4062-B6A3-307319DC5A9F}" destId="{98B62877-3CEA-4400-B3ED-201B14DCF979}" srcOrd="0" destOrd="0" presId="urn:microsoft.com/office/officeart/2005/8/layout/list1"/>
    <dgm:cxn modelId="{F3BFF889-2587-4CB5-85DA-DE8B3D0F594A}" type="presOf" srcId="{D00EB1CB-804D-4E14-AFC2-196DAD83D167}" destId="{6CC6784E-B341-44FD-8C28-C64CCB825407}" srcOrd="0" destOrd="0" presId="urn:microsoft.com/office/officeart/2005/8/layout/list1"/>
    <dgm:cxn modelId="{A15AB1AB-5C0D-4EBF-94ED-1C72D67322F3}" type="presOf" srcId="{5A7FCD58-6082-4026-84FA-EEF850A9AB8C}" destId="{1807F023-2E2F-45CB-8359-987404E3C642}" srcOrd="0" destOrd="0" presId="urn:microsoft.com/office/officeart/2005/8/layout/list1"/>
    <dgm:cxn modelId="{164732B3-8C8E-4461-827D-8F8A8E1DBAA0}" type="presOf" srcId="{1E73B21B-242C-4C0A-87ED-C4952D7F781D}" destId="{E7E6B87B-C226-41DF-9B9E-6EB786EAB8B6}" srcOrd="0" destOrd="1" presId="urn:microsoft.com/office/officeart/2005/8/layout/list1"/>
    <dgm:cxn modelId="{554425B7-1E74-43CD-9C69-2BD0FFD19ABE}" type="presOf" srcId="{33EB7070-0CF1-452B-A30F-CBDE886BF377}" destId="{E7E6B87B-C226-41DF-9B9E-6EB786EAB8B6}" srcOrd="0" destOrd="0" presId="urn:microsoft.com/office/officeart/2005/8/layout/list1"/>
    <dgm:cxn modelId="{F85302BC-496A-42A6-86ED-E57ACBD1A5F8}" srcId="{5A7FCD58-6082-4026-84FA-EEF850A9AB8C}" destId="{4699015C-6268-4F22-9610-9C253BB3B7E3}" srcOrd="2" destOrd="0" parTransId="{CB25933E-9CB1-4DB3-B01C-116BBA07EBC1}" sibTransId="{40CD24BC-94CD-4EF5-8808-0AF0285246F6}"/>
    <dgm:cxn modelId="{2A6ABEC9-5E23-43B9-942B-012F3CCA5D59}" type="presOf" srcId="{C492EF1F-B077-4692-AF1A-BD0205FCBCF9}" destId="{8ACC6FE0-EE43-4DC6-B193-98BF150DCD95}" srcOrd="0" destOrd="0" presId="urn:microsoft.com/office/officeart/2005/8/layout/list1"/>
    <dgm:cxn modelId="{31F73EE0-7775-4B0C-8541-F2D1858C7F68}" srcId="{5A7FCD58-6082-4026-84FA-EEF850A9AB8C}" destId="{BF2C0830-DA88-4D30-A0FC-9F4FE6C1DCA7}" srcOrd="4" destOrd="0" parTransId="{31582168-3242-4178-A9F3-513E01DF8895}" sibTransId="{74450A97-8ED6-42D8-93E2-4F37B9A9C7C9}"/>
    <dgm:cxn modelId="{1593D0E7-9B24-441D-9492-F2938BF5EF3A}" type="presOf" srcId="{5347A864-069C-49AC-AF72-55A34B94A482}" destId="{E7E6B87B-C226-41DF-9B9E-6EB786EAB8B6}" srcOrd="0" destOrd="3" presId="urn:microsoft.com/office/officeart/2005/8/layout/list1"/>
    <dgm:cxn modelId="{1E603EE8-2064-454B-B163-8ADF6FA27B03}" type="presOf" srcId="{5A7FCD58-6082-4026-84FA-EEF850A9AB8C}" destId="{6BAE8BAE-7C7D-4431-BE0D-FD3096CCD6E4}" srcOrd="1" destOrd="0" presId="urn:microsoft.com/office/officeart/2005/8/layout/list1"/>
    <dgm:cxn modelId="{6F98521B-E91F-4AF7-BD74-8C66D65366FB}" type="presParOf" srcId="{8ACC6FE0-EE43-4DC6-B193-98BF150DCD95}" destId="{0C70DE72-8251-4E8E-85FB-7381E9E27653}" srcOrd="0" destOrd="0" presId="urn:microsoft.com/office/officeart/2005/8/layout/list1"/>
    <dgm:cxn modelId="{A68E5C5F-2BF6-4114-8055-E3FB67FEF1F6}" type="presParOf" srcId="{0C70DE72-8251-4E8E-85FB-7381E9E27653}" destId="{1807F023-2E2F-45CB-8359-987404E3C642}" srcOrd="0" destOrd="0" presId="urn:microsoft.com/office/officeart/2005/8/layout/list1"/>
    <dgm:cxn modelId="{6E496FC1-4561-42AA-9320-15315B44DF5E}" type="presParOf" srcId="{0C70DE72-8251-4E8E-85FB-7381E9E27653}" destId="{6BAE8BAE-7C7D-4431-BE0D-FD3096CCD6E4}" srcOrd="1" destOrd="0" presId="urn:microsoft.com/office/officeart/2005/8/layout/list1"/>
    <dgm:cxn modelId="{BDF05FD8-33A1-4EF1-9390-AEEF1D905049}" type="presParOf" srcId="{8ACC6FE0-EE43-4DC6-B193-98BF150DCD95}" destId="{0A16029F-E569-4D3E-9C4E-AFF312E3899D}" srcOrd="1" destOrd="0" presId="urn:microsoft.com/office/officeart/2005/8/layout/list1"/>
    <dgm:cxn modelId="{872D0DC8-E982-4194-8577-C724324CA071}" type="presParOf" srcId="{8ACC6FE0-EE43-4DC6-B193-98BF150DCD95}" destId="{E7E6B87B-C226-41DF-9B9E-6EB786EAB8B6}" srcOrd="2" destOrd="0" presId="urn:microsoft.com/office/officeart/2005/8/layout/list1"/>
    <dgm:cxn modelId="{18520E4D-F8D7-4B13-8BEA-3DC8755772D1}" type="presParOf" srcId="{8ACC6FE0-EE43-4DC6-B193-98BF150DCD95}" destId="{1A46101A-AC81-4CE7-9D94-D2617AAE9A7F}" srcOrd="3" destOrd="0" presId="urn:microsoft.com/office/officeart/2005/8/layout/list1"/>
    <dgm:cxn modelId="{58286133-D279-4AA5-BD2F-3810BF04189C}" type="presParOf" srcId="{8ACC6FE0-EE43-4DC6-B193-98BF150DCD95}" destId="{31F45929-42C3-45A6-B87D-A43101229D9A}" srcOrd="4" destOrd="0" presId="urn:microsoft.com/office/officeart/2005/8/layout/list1"/>
    <dgm:cxn modelId="{B58F1C54-0DDF-4578-A11B-1D3F7DACC44C}" type="presParOf" srcId="{31F45929-42C3-45A6-B87D-A43101229D9A}" destId="{6CC6784E-B341-44FD-8C28-C64CCB825407}" srcOrd="0" destOrd="0" presId="urn:microsoft.com/office/officeart/2005/8/layout/list1"/>
    <dgm:cxn modelId="{2E5D71E3-93AF-43D5-A7E1-861367C09633}" type="presParOf" srcId="{31F45929-42C3-45A6-B87D-A43101229D9A}" destId="{5E77F3BE-6ECF-44D4-ADA7-68033F1A6EEF}" srcOrd="1" destOrd="0" presId="urn:microsoft.com/office/officeart/2005/8/layout/list1"/>
    <dgm:cxn modelId="{F35477A7-BFE0-48F0-8CF0-337620430890}" type="presParOf" srcId="{8ACC6FE0-EE43-4DC6-B193-98BF150DCD95}" destId="{E5A520BE-7DA6-4754-B3D0-B28ADC2CF2A2}" srcOrd="5" destOrd="0" presId="urn:microsoft.com/office/officeart/2005/8/layout/list1"/>
    <dgm:cxn modelId="{71DB3927-E7F3-4230-B915-7C31BE3C3E77}" type="presParOf" srcId="{8ACC6FE0-EE43-4DC6-B193-98BF150DCD95}" destId="{98B62877-3CEA-4400-B3ED-201B14DCF97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A330A1-D5A8-4D2D-AA82-9ABCCF8B638C}">
      <dsp:nvSpPr>
        <dsp:cNvPr id="0" name=""/>
        <dsp:cNvSpPr/>
      </dsp:nvSpPr>
      <dsp:spPr>
        <a:xfrm>
          <a:off x="29416" y="87149"/>
          <a:ext cx="4205213" cy="4205213"/>
        </a:xfrm>
        <a:prstGeom prst="ellips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Prasības pašas par sevi neatšķiras Latvijas iedzīvotājam un reemigrantam</a:t>
          </a:r>
          <a:endParaRPr lang="en-US" sz="2000" kern="1200" dirty="0"/>
        </a:p>
      </dsp:txBody>
      <dsp:txXfrm>
        <a:off x="645255" y="702988"/>
        <a:ext cx="2973535" cy="2973535"/>
      </dsp:txXfrm>
    </dsp:sp>
    <dsp:sp modelId="{0EAEC7EE-6421-4768-B7D3-C69981C4F593}">
      <dsp:nvSpPr>
        <dsp:cNvPr id="0" name=""/>
        <dsp:cNvSpPr/>
      </dsp:nvSpPr>
      <dsp:spPr>
        <a:xfrm rot="5392288">
          <a:off x="4567071" y="1632903"/>
          <a:ext cx="1471824" cy="1099479"/>
        </a:xfrm>
        <a:prstGeom prst="triangl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65637-52C6-4E15-9812-D6591CC6DA31}">
      <dsp:nvSpPr>
        <dsp:cNvPr id="0" name=""/>
        <dsp:cNvSpPr/>
      </dsp:nvSpPr>
      <dsp:spPr>
        <a:xfrm>
          <a:off x="6309103" y="73062"/>
          <a:ext cx="4205213" cy="420521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Iespējamas problēmas ar informācijas pieejamību</a:t>
          </a:r>
          <a:endParaRPr lang="en-US" sz="2000" kern="1200" dirty="0"/>
        </a:p>
      </dsp:txBody>
      <dsp:txXfrm>
        <a:off x="6924942" y="688901"/>
        <a:ext cx="2973535" cy="29735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322E7-4A80-4AF5-A252-CF872C5E6EE8}">
      <dsp:nvSpPr>
        <dsp:cNvPr id="0" name=""/>
        <dsp:cNvSpPr/>
      </dsp:nvSpPr>
      <dsp:spPr>
        <a:xfrm>
          <a:off x="0" y="40290"/>
          <a:ext cx="3286125" cy="1971675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>
              <a:solidFill>
                <a:schemeClr val="tx1"/>
              </a:solidFill>
            </a:rPr>
            <a:t>Pierādāmi, prognozējami ienākumi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0" y="40290"/>
        <a:ext cx="3286125" cy="1971675"/>
      </dsp:txXfrm>
    </dsp:sp>
    <dsp:sp modelId="{63FDDD52-CAC8-4087-A357-CB68A996B043}">
      <dsp:nvSpPr>
        <dsp:cNvPr id="0" name=""/>
        <dsp:cNvSpPr/>
      </dsp:nvSpPr>
      <dsp:spPr>
        <a:xfrm>
          <a:off x="3614737" y="40290"/>
          <a:ext cx="3286125" cy="1971675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>
              <a:solidFill>
                <a:schemeClr val="tx1"/>
              </a:solidFill>
            </a:rPr>
            <a:t>Zemesgrāmatā reģistrēts nekustamais īpašums</a:t>
          </a:r>
          <a:endParaRPr lang="en-US" sz="3100" kern="1200" dirty="0"/>
        </a:p>
      </dsp:txBody>
      <dsp:txXfrm>
        <a:off x="3614737" y="40290"/>
        <a:ext cx="3286125" cy="1971675"/>
      </dsp:txXfrm>
    </dsp:sp>
    <dsp:sp modelId="{43793178-2C07-4146-9504-0DB9A68060DE}">
      <dsp:nvSpPr>
        <dsp:cNvPr id="0" name=""/>
        <dsp:cNvSpPr/>
      </dsp:nvSpPr>
      <dsp:spPr>
        <a:xfrm>
          <a:off x="7229475" y="40290"/>
          <a:ext cx="3286125" cy="197167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>
              <a:solidFill>
                <a:schemeClr val="tx1"/>
              </a:solidFill>
            </a:rPr>
            <a:t>Kredītvēsture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7229475" y="40290"/>
        <a:ext cx="3286125" cy="1971675"/>
      </dsp:txXfrm>
    </dsp:sp>
    <dsp:sp modelId="{628AB4AC-0E50-4F19-A5D0-403BEE8F65DF}">
      <dsp:nvSpPr>
        <dsp:cNvPr id="0" name=""/>
        <dsp:cNvSpPr/>
      </dsp:nvSpPr>
      <dsp:spPr>
        <a:xfrm>
          <a:off x="0" y="2340578"/>
          <a:ext cx="3286125" cy="197167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>
              <a:solidFill>
                <a:schemeClr val="tx1"/>
              </a:solidFill>
            </a:rPr>
            <a:t>Līdzšinējā sadarbība, ja ir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0" y="2340578"/>
        <a:ext cx="3286125" cy="1971675"/>
      </dsp:txXfrm>
    </dsp:sp>
    <dsp:sp modelId="{2AC37759-4D59-4835-99A1-914349BA0884}">
      <dsp:nvSpPr>
        <dsp:cNvPr id="0" name=""/>
        <dsp:cNvSpPr/>
      </dsp:nvSpPr>
      <dsp:spPr>
        <a:xfrm>
          <a:off x="3614737" y="2340578"/>
          <a:ext cx="3286125" cy="1971675"/>
        </a:xfrm>
        <a:prstGeom prst="rect">
          <a:avLst/>
        </a:prstGeom>
        <a:solidFill>
          <a:srgbClr val="A6A6A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>
              <a:solidFill>
                <a:schemeClr val="tx1"/>
              </a:solidFill>
            </a:rPr>
            <a:t>Pamatā EUR</a:t>
          </a:r>
          <a:endParaRPr lang="en-US" sz="3100" kern="1200" dirty="0"/>
        </a:p>
      </dsp:txBody>
      <dsp:txXfrm>
        <a:off x="3614737" y="2340578"/>
        <a:ext cx="3286125" cy="1971675"/>
      </dsp:txXfrm>
    </dsp:sp>
    <dsp:sp modelId="{610919A3-8CAC-49BF-880E-7960EC3F4FE5}">
      <dsp:nvSpPr>
        <dsp:cNvPr id="0" name=""/>
        <dsp:cNvSpPr/>
      </dsp:nvSpPr>
      <dsp:spPr>
        <a:xfrm>
          <a:off x="7229475" y="2340578"/>
          <a:ext cx="3286125" cy="197167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>
              <a:solidFill>
                <a:schemeClr val="tx1"/>
              </a:solidFill>
            </a:rPr>
            <a:t>Uzkrājumu veidošanas </a:t>
          </a:r>
          <a:r>
            <a:rPr lang="lv-LV" sz="3100" kern="1200" dirty="0" err="1">
              <a:solidFill>
                <a:schemeClr val="tx1"/>
              </a:solidFill>
            </a:rPr>
            <a:t>paradmi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7229475" y="2340578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6B87B-C226-41DF-9B9E-6EB786EAB8B6}">
      <dsp:nvSpPr>
        <dsp:cNvPr id="0" name=""/>
        <dsp:cNvSpPr/>
      </dsp:nvSpPr>
      <dsp:spPr>
        <a:xfrm>
          <a:off x="0" y="447487"/>
          <a:ext cx="10515600" cy="216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b="1" kern="1200" noProof="0" dirty="0"/>
            <a:t>Aizdevuma pieteikums </a:t>
          </a:r>
          <a:r>
            <a:rPr lang="lv-LV" sz="1600" kern="1200" noProof="0" dirty="0"/>
            <a:t>(to var aizpildīt elektroniski, izmantojot i-bankas pieteikumu);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b="1" kern="1200" noProof="0" dirty="0"/>
            <a:t>Konta izraksts </a:t>
          </a:r>
          <a:r>
            <a:rPr lang="lv-LV" sz="1600" kern="1200" noProof="0" dirty="0"/>
            <a:t>par pēdējiem 6 mēnešiem, attiecīgās valsts nodokļu kontroles iestādes izsniegts ienākumus apliecinošs dokuments (atsevišķos gadījumos Banka var palūgt pievienot arī darba līguma kopiju;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b="1" kern="1200" noProof="0" dirty="0"/>
            <a:t>Nekustamā īpašuma novērtējums </a:t>
          </a:r>
          <a:r>
            <a:rPr lang="lv-LV" sz="1600" kern="1200" noProof="0" dirty="0"/>
            <a:t>(var pasūtīt pie neatkarīgiem NĪ vērtētājiem, kuru kontakti ir pieejami Bankas mājas lapā);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b="1" kern="1200" noProof="0" dirty="0"/>
            <a:t>Celtniecības gadījumā papildus būs nepieciešami celtniecības tāme un būvprojekts.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600" kern="1200" dirty="0"/>
        </a:p>
      </dsp:txBody>
      <dsp:txXfrm>
        <a:off x="0" y="447487"/>
        <a:ext cx="10515600" cy="2167200"/>
      </dsp:txXfrm>
    </dsp:sp>
    <dsp:sp modelId="{6BAE8BAE-7C7D-4431-BE0D-FD3096CCD6E4}">
      <dsp:nvSpPr>
        <dsp:cNvPr id="0" name=""/>
        <dsp:cNvSpPr/>
      </dsp:nvSpPr>
      <dsp:spPr>
        <a:xfrm>
          <a:off x="525780" y="211326"/>
          <a:ext cx="7360920" cy="47232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Dokumenti:</a:t>
          </a:r>
          <a:endParaRPr lang="en-US" sz="1600" kern="1200" dirty="0"/>
        </a:p>
      </dsp:txBody>
      <dsp:txXfrm>
        <a:off x="548837" y="234383"/>
        <a:ext cx="7314806" cy="426206"/>
      </dsp:txXfrm>
    </dsp:sp>
    <dsp:sp modelId="{98B62877-3CEA-4400-B3ED-201B14DCF979}">
      <dsp:nvSpPr>
        <dsp:cNvPr id="0" name=""/>
        <dsp:cNvSpPr/>
      </dsp:nvSpPr>
      <dsp:spPr>
        <a:xfrm>
          <a:off x="0" y="2972243"/>
          <a:ext cx="10515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A6A6A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Atkarīgs no konkrētās situācijas.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Parasti 1-2 darba dienu laikā, pēc Aizdevuma pieteikuma un visu nepieciešamo dokumentu iesniegšanas. </a:t>
          </a:r>
          <a:endParaRPr lang="en-US" sz="1600" kern="1200" dirty="0"/>
        </a:p>
      </dsp:txBody>
      <dsp:txXfrm>
        <a:off x="0" y="2972243"/>
        <a:ext cx="10515600" cy="932400"/>
      </dsp:txXfrm>
    </dsp:sp>
    <dsp:sp modelId="{5E77F3BE-6ECF-44D4-ADA7-68033F1A6EEF}">
      <dsp:nvSpPr>
        <dsp:cNvPr id="0" name=""/>
        <dsp:cNvSpPr/>
      </dsp:nvSpPr>
      <dsp:spPr>
        <a:xfrm>
          <a:off x="525780" y="2701087"/>
          <a:ext cx="7360920" cy="472320"/>
        </a:xfrm>
        <a:prstGeom prst="roundRect">
          <a:avLst/>
        </a:prstGeom>
        <a:solidFill>
          <a:srgbClr val="A6A6A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Laiks</a:t>
          </a:r>
          <a:endParaRPr lang="en-US" sz="1600" kern="1200" dirty="0"/>
        </a:p>
      </dsp:txBody>
      <dsp:txXfrm>
        <a:off x="548837" y="2724144"/>
        <a:ext cx="731480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577E5-21F1-4AB2-B5B9-4262CDFBF6FC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415A7-31B5-40AC-97A7-042C2D0DE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69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DDA4D-DFA2-45DB-BC1C-43BB4996AE32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37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7BF10-A088-4CEE-90FC-9AE33A925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39D96-3FF5-4D1D-B069-4DF442838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D8A5E-BE3D-432C-8561-8F1DFB61C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CAE14-8E0E-484E-BB45-235A20D4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655C1-EED3-4B99-AEC4-00F84781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9E8C-75B4-4803-815B-818F77A9F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F61F5-5B25-4E0D-9054-19513A266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75C4D-C2F5-4CC2-90BD-F20B5948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9DCEC-A6BE-43AF-B72B-0BF3B5466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F6A56-A7EC-4D37-A983-696E0100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6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EFD1EE-777D-4236-9B9D-45267D30E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109560-48FF-4515-80E0-289049980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3E331-D6B9-462D-81B2-D1F00D10B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C72F8-ACBC-4DB1-BD55-501EE15E6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0984F-2958-4FCD-BC5A-6ABEB4407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63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22ACD6A-185E-4D36-860C-D3A209E19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15C39CE-F078-4F2A-B1CF-303CB0257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DA18C3C-EA0A-4E91-A8FA-749FB557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C4AB-FBCA-495C-99E0-E29A78EABB3E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F9C83E8-B622-4C93-9900-1C04D09E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5F80CDA-8DA4-4AF5-8367-6E23EC7E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b="1">
                <a:latin typeface="Montserrat" panose="00000500000000000000" pitchFamily="2" charset="0"/>
              </a:defRPr>
            </a:lvl1pPr>
          </a:lstStyle>
          <a:p>
            <a:fld id="{1B9CE2E2-D37D-411D-BC35-89171FC0AA2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79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017166D-60D2-456A-BDB6-86D5D5F55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6C98D9C-AD97-48F8-B94A-62316E2D1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FB1206E-05AA-4653-AC32-20505508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FB48-5CF4-4EE5-BA4C-86D5139240D1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930D2CC-2F20-483B-8105-23B8040D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42D596B-4401-4E29-8681-22967CFA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3612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C1F96FE-A4D7-4F0F-880D-5A47D9B5B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2E9FFC2-1904-4B09-AE55-DFEC1C6CD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06B14C7-B25D-4F6E-9800-28BAA1B53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1BC5-7F22-402E-979F-F865B3000953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2676EA5-84A2-49B2-91EF-E5B53E49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B7ECAD1-DF82-4048-A37E-841523D4C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8820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D5081DE-594D-4AB9-9893-93DBCD1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F8B019F-3BCE-40A4-BE92-88E9DA4BA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8A104609-3E39-407C-A77C-CEB8412D3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11A533B-2F69-4FC9-B9CA-348EC67C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066E-8E40-4EE2-9F85-E12A65667118}" type="datetime1">
              <a:rPr lang="lv-LV" smtClean="0"/>
              <a:t>22.10.2020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4BD468E-4C67-4532-AB23-00284CABE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6244CE3-7488-4CD5-A6D6-9A330CFF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92362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7EC0445-27D2-4C54-BC4A-3345AA7D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00E949A-F6A2-406F-9E28-61DD1929E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E059C835-8781-4C5C-986E-BC460B75C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5BD268D-CCE0-46F8-B00B-C216C9E27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E1DB5179-6AFF-4F54-A9C1-C94FECEB4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293B0F71-9F11-45C2-BBF2-056550F0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47A87-9E1B-4496-83B9-DF265A91455C}" type="datetime1">
              <a:rPr lang="lv-LV" smtClean="0"/>
              <a:t>22.10.2020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D33463BB-26E8-45A1-A36D-708F4205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CC43519A-474F-422B-ACA1-58EE479B4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50223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AB48C79-AFF4-42FB-B7FB-FC093EFA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8ABDB4DD-3C2B-4892-B967-B0B7826F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C115-BED3-45AE-BEC1-3809DBC6AE4D}" type="datetime1">
              <a:rPr lang="lv-LV" smtClean="0"/>
              <a:t>22.10.2020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FC925CE4-D0F5-434A-97BB-0707EC8A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408D7985-3C97-47FC-8E3F-2D812974E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05091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3D6F517E-B580-4E93-9212-40AEC41F9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DB81-5BAE-42C1-8A6D-7590F1C3F76A}" type="datetime1">
              <a:rPr lang="lv-LV" smtClean="0"/>
              <a:t>22.10.2020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F1FC4829-6A37-463C-8BBC-C90119C1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0E9C1A87-0AC8-433E-BB29-23BA9380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3629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2D8DCA-E59F-4383-B9D0-9F1D4583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407149A-2F1F-4C14-A9B9-33DAFF86D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D2DA8DC7-5D8D-485E-887F-111AAB607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BA69365-1797-4890-931E-B51A3F98C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6686-D132-4285-869B-2DD949A81D0A}" type="datetime1">
              <a:rPr lang="lv-LV" smtClean="0"/>
              <a:t>22.10.2020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AFB0EE09-F831-4859-AED9-FBF110D1C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BD0ECA5-9CA0-4A5C-8A34-B83C4399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7146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9723B-BD3F-4ABC-B405-4B493C75E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63543-BFDF-4969-99CE-24CD448B8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586EA-DF92-41F6-90C2-CA8958FD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C577F-97B0-482E-9240-C7341AF87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B38DB-6CDC-4937-8093-8467CEAA8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95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8AEC9D-8565-488C-868E-CA71B25D5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E9C2C5DF-A130-401B-8C0F-DA9822287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BCED276-81E2-4B99-BE67-D62A9A685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F35578B-E2F2-44E4-ADF9-6EA40D63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7E5D-6021-4ECC-942E-E6319AD77ADE}" type="datetime1">
              <a:rPr lang="lv-LV" smtClean="0"/>
              <a:t>22.10.2020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E12CA0A-3CCD-4E7E-850A-BDC6133E7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DCF3A20-D5E0-4928-A830-C9F9F22F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60558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7127D72-149E-46A5-8939-9C5D5325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ADEEC4F7-8DAF-45B1-ACA8-70BDB68B1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7C4E982-906C-49F6-898E-22741AED5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5237-8F33-493E-AE49-1C29E923EF56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A48053C-5E04-41C8-A43D-F03C6CB43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6A8C96A-B37F-4378-8FD7-2820C8AC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236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A0A7DBEB-9350-42AA-AC85-6734DD68D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9B35EE5E-015A-4991-8CA3-6A0C4E1B7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BF14E75-7A08-4E74-8BE7-110C32FC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C5A8-17BB-4623-B959-6B4A191E0B67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C2792CB-E1E9-427B-A576-54E2402E2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367B686-25F5-4C2B-8A5B-C82B069F1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9614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E45-76BE-4099-BF77-DF84B7B27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E83E99-080E-404F-964C-239B33139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9E2F-ED6E-43F2-992C-FC7B51B7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3A86-A58A-469B-BF45-FB7678A730CA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F1119-83CF-4832-B325-E34F415D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CEA73-9E0C-4765-925E-796B8E8B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4201" y="6535210"/>
            <a:ext cx="2743200" cy="365125"/>
          </a:xfrm>
        </p:spPr>
        <p:txBody>
          <a:bodyPr/>
          <a:lstStyle>
            <a:lvl1pPr>
              <a:defRPr sz="1100" b="1">
                <a:latin typeface="Montserrat" panose="00000500000000000000" pitchFamily="2" charset="0"/>
              </a:defRPr>
            </a:lvl1pPr>
          </a:lstStyle>
          <a:p>
            <a:fld id="{536A7E30-6349-449F-914B-32859D11090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74363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E3F49-7BAD-425B-A0D0-845FBE4A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B14FA-A72A-4C32-98BE-4B21B5ADE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3B5F2-C091-4C45-80B4-9B755C2DA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BE67-C620-4A0D-A651-EDEF86B57FB6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9DBF6-E18D-4F07-81CB-925EEBCF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4562B-2027-40ED-94D4-88C85CF4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74972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FF4DB-5D75-4923-91FB-F09D1235D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3E632-5B0E-4EF6-ADEF-CD3E0CC95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6304E-F17D-4E64-A26C-D6A654E85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CF00-B84F-4EA2-AC13-3F515F930296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5EEE1-8194-436C-8490-80AF596D4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EB9B4-F1DF-45F8-847E-3DB8DF7B4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781755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4BA78-FE5B-4487-9A93-84F77D140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A2CEF-2A3B-452E-A711-F0BEDD3D5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02DDF-27EF-4696-82AA-A22C9C0A7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F19F3-363D-4AA6-9852-51D506897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16EBD-0253-4D91-B673-69550432CD84}" type="datetime1">
              <a:rPr lang="lv-LV" smtClean="0"/>
              <a:t>22.10.2020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88F04-D389-4A84-92FB-578CEEE4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DF6EA-902A-4C24-B71D-56E83927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26131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BF50C-9B71-47C0-A263-0D984487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EBC72-5289-486F-97D6-DA057DE51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7FFBD-6446-4BD8-AF08-8217D4ED1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EBB1CD-EF77-4304-9DA1-F40D4B73B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D1E1AC-2908-41F5-B10C-0BDB82AA9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2A89E3-FC3D-4E8B-8945-64E96408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63D5-4AB1-43EC-BB29-8A0469F1DD93}" type="datetime1">
              <a:rPr lang="lv-LV" smtClean="0"/>
              <a:t>22.10.2020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4FF059-05DF-4B4F-86CE-51ADF03E2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2897D9-C0B8-46EB-993C-871B2E12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99102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5C18-7E43-40D7-80B9-708BCEAC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F6930C-F6ED-4189-90AC-6175111F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B8A4-9DD9-4CE8-9B8F-E90A9A568AAB}" type="datetime1">
              <a:rPr lang="lv-LV" smtClean="0"/>
              <a:t>22.10.2020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7046F-72E9-47F7-B451-D015CDC87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0CACB9-F011-4175-AE90-D6678D9A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430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BFE22A-1F43-4247-B112-3CA1D3C21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34BD-77CC-440C-BD5C-99868D2180F0}" type="datetime1">
              <a:rPr lang="lv-LV" smtClean="0"/>
              <a:t>22.10.2020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9C231A-386A-419E-984D-E81BAA4F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2727D6-A436-46B4-AC7E-8C173FCD7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4800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F3E8C-CEF6-4201-BA3B-AC89C212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91B19-3BDA-47A4-B1A1-22603ED51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5303-D2B5-48CF-AF62-E19B38E1E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566BE-8EC7-4E9E-B94E-F7BF132B1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83E8C-2918-429F-BB4F-41C092DC4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858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F4A7-D04C-46EC-B8F8-4DA179CC9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5CE11-77C2-412E-BD68-3171568AC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80223-C5C5-4BC7-B1F9-AB29E617B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5D485-C645-4F04-8FB9-11FB1D52C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C416-F371-4D5B-BC6A-51C7DE428FBD}" type="datetime1">
              <a:rPr lang="lv-LV" smtClean="0"/>
              <a:t>22.10.2020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93336-DBF7-4FDA-B02C-0B3003C6D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AD9BB-60D5-440D-A2FC-A66EB2595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76354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81C15-DDF7-4E1D-800F-F468CC0B2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83604F-3E44-4F89-AB47-68EE9AC247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A322D-873E-4BF8-95F1-34F4E19EE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B9AA5-F14F-4609-B932-8DD048DE6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58E6-902A-4FFA-AF44-FEC03B1384F6}" type="datetime1">
              <a:rPr lang="lv-LV" smtClean="0"/>
              <a:t>22.10.2020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587CC-20D2-431A-B5D5-192883C8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CBD76-E45B-4CB9-B319-C0EFF89B5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1984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E4D80-5617-4B71-8CE4-F956DD577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000C0-6486-4C68-902D-A91A6A8C6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41D26-6135-450D-B805-BF3767D6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9E4D5-C2E3-4A33-A307-78DBEC43CE42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1D2DA-BB34-4AF7-AC93-F21C14CE3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4840D-BB8B-4662-A4F9-51A69E56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37178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944DDD-D255-4A35-A240-9DD8B7A617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729A09-71CF-4041-ABB7-058908B1C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3820B-A044-4FB8-84B4-594134CEC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7F63-6285-4883-A945-AC00A63BA1B0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13B86-DC04-489C-9611-A617E5C7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EB368-25C6-4B3C-AEB1-3949D9A9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7E30-6349-449F-914B-32859D11090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51809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3C714D9-33FE-45DD-8528-1E8916C637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89ED56CC-3D80-4CBC-BFFD-22381F5C7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8516CDD-FC67-4BD9-AB99-BF201539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F07E293-8699-47AB-B9BB-A016AE328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773AEFC-AF35-4EE4-951D-A1420A7B0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623496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A424102-C1A3-4FD7-B3A7-ED2E7EC2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33E1DB7-1697-435D-B310-BD2E3A297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D561495-5754-445A-9553-83DA980C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A915D1A-42FB-4CA9-80D9-F18CE13F0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206F395-C105-42CB-BAFF-9BEBB3026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85717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DA54E56-A35F-4937-8C53-254794825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8A80CE8A-2F6D-476A-AF2D-7A89EC536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2A09ED9-D14B-46C6-AD1E-A90805EDB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AB36B7E-01D1-434E-B048-D732626F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1172FFB-C6CA-4438-B0F5-07411FC2C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683367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9329C7B-24E4-4982-BEAA-2B5B212C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65A4C2A-49A7-41D7-8192-E1AC98886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7BEB9797-3B90-4B89-9824-4B4EAA016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1D33F876-DD79-4774-9917-2B5F7286C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F69BEFA-A75D-4F0B-A20B-009D721D6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F1087D07-0924-4B57-A483-D4D1738B9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461501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30F5CD7-33DB-439F-BDA0-CA3EA7C7F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DA282230-6E99-4591-BB10-BBC3C0F82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25CFC02D-B767-4A52-A02C-392FD1199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B2C8B32A-D5F2-43EF-B7F5-879236963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08B80E50-3FE6-42CE-9B9E-36ADAD5C32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57086C40-6842-4BB7-B250-C46A59102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7069C4F0-AD69-4AB7-A87D-D2E6DD9D6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20785C09-7ACA-478C-B845-39D72536A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193729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52454BB-5C05-44A7-BA13-5301D90D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0B8E14F-03A8-40A9-8591-BA1D7FDA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D5298F8B-7E88-4618-93D8-D848C7039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714AFD2E-D976-4886-BA83-81CC79B6D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719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1FA85-2C09-4339-9B8A-EA21227A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C7094-C341-48B8-83A5-E046DB24A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6A19F-103C-4051-8CB2-694F94995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48BD7-161D-4BAA-9223-5A39BB9E7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F3895-F266-4CCE-A19E-BA9155E37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EFAC1-667D-4EEE-AB62-2524BA888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324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91700656-7387-489C-A7A3-6741F3A0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BB5DA315-0D1F-439B-8F3F-7DE157FDD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A4806C0-C644-4CF1-83B0-55ACC6EC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619057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5E6D2FD-AC2B-4186-82A8-D96D07E74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DEFC499-6ABD-4F41-B278-9D36640AF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6033E270-A3A6-41E5-BD72-A4F8CD8E2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0EC2A1A-9438-4EFA-A335-E20391C82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6E902A0-2C2E-4B23-B4C6-51C2C3B59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2C717C1-FD9C-4C6C-B6A6-8E5ACE4AF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91483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218CEC0-F29E-4122-9091-4D481A5B4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A9BEDF1F-D833-42A0-A2BD-3D8D07FBB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77C989FB-483F-412C-92E4-A135637DE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2F8D4BE-F65B-41ED-AA0A-B63CA1DFA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AFEEE9E-7376-483E-81C9-A146CD49C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C25BB7E4-DB77-42B0-B70E-7899B67C7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4292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764194D-DFA1-4B1A-B331-62DFA9ACE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CEC3D818-A906-473F-81D6-655A3A8B7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25A6916-2E4C-4800-B795-5CE3346E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ADA5606-F6E5-45F3-AD56-7E5C9C7A1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E65A03C-FDAD-4237-A189-BB286F8C3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80316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B746EF20-1D71-45A1-9119-FFA7C18AE4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AE8D98F8-4043-431D-A649-C52CE016A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840C022-7111-454C-9574-7010AB56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4AE9CC8-80F2-4393-A18D-18C9308C4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404E4FD-20F8-4F11-9C7A-2B0898043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32621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22ACD6A-185E-4D36-860C-D3A209E19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15C39CE-F078-4F2A-B1CF-303CB0257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DA18C3C-EA0A-4E91-A8FA-749FB557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8929-EF6B-42E8-B6AD-721219B90681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F9C83E8-B622-4C93-9900-1C04D09E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5F80CDA-8DA4-4AF5-8367-6E23EC7E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b="1">
                <a:latin typeface="Montserrat" panose="00000500000000000000" pitchFamily="2" charset="0"/>
              </a:defRPr>
            </a:lvl1pPr>
          </a:lstStyle>
          <a:p>
            <a:fld id="{1B9CE2E2-D37D-411D-BC35-89171FC0AA2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9536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017166D-60D2-456A-BDB6-86D5D5F55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6C98D9C-AD97-48F8-B94A-62316E2D1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FB1206E-05AA-4653-AC32-20505508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0902-41E9-4610-802A-B14FFC90E848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930D2CC-2F20-483B-8105-23B8040D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42D596B-4401-4E29-8681-22967CFA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45638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C1F96FE-A4D7-4F0F-880D-5A47D9B5B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2E9FFC2-1904-4B09-AE55-DFEC1C6CD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06B14C7-B25D-4F6E-9800-28BAA1B53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D1A-A4C7-4214-95C4-66CB1D4A41A7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2676EA5-84A2-49B2-91EF-E5B53E49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B7ECAD1-DF82-4048-A37E-841523D4C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980959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D5081DE-594D-4AB9-9893-93DBCD1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F8B019F-3BCE-40A4-BE92-88E9DA4BA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8A104609-3E39-407C-A77C-CEB8412D3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11A533B-2F69-4FC9-B9CA-348EC67C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0E4B-42B0-4CFA-9803-97F58B641237}" type="datetime1">
              <a:rPr lang="lv-LV" smtClean="0"/>
              <a:t>22.10.2020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4BD468E-4C67-4532-AB23-00284CABE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6244CE3-7488-4CD5-A6D6-9A330CFF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06673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7EC0445-27D2-4C54-BC4A-3345AA7D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00E949A-F6A2-406F-9E28-61DD1929E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E059C835-8781-4C5C-986E-BC460B75C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5BD268D-CCE0-46F8-B00B-C216C9E27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E1DB5179-6AFF-4F54-A9C1-C94FECEB4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293B0F71-9F11-45C2-BBF2-056550F0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1121-BC1F-4EF2-B4D1-07E647782E63}" type="datetime1">
              <a:rPr lang="lv-LV" smtClean="0"/>
              <a:t>22.10.2020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D33463BB-26E8-45A1-A36D-708F4205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CC43519A-474F-422B-ACA1-58EE479B4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506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AC447-2BBD-4969-A88A-2ED7B90F0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1A530-45FC-46C0-9588-F32A264E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E7DB8-7437-461B-9469-FB013EA7C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970A5-D7E2-443B-8D95-7C85CF552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998D7D-D3CF-4B02-A552-25C8D8C12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8FDD65-B3DE-4EE0-B91C-C072AE6FB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31590-7BEB-42B8-9139-5944D65C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CE48-B9B8-4B53-A818-0FE148AAC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90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AB48C79-AFF4-42FB-B7FB-FC093EFA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8ABDB4DD-3C2B-4892-B967-B0B7826F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5135-9071-4429-9903-F1723835C5BC}" type="datetime1">
              <a:rPr lang="lv-LV" smtClean="0"/>
              <a:t>22.10.2020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FC925CE4-D0F5-434A-97BB-0707EC8A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408D7985-3C97-47FC-8E3F-2D812974E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01397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3D6F517E-B580-4E93-9212-40AEC41F9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A82F-E974-4D0A-8774-6CCF558A1743}" type="datetime1">
              <a:rPr lang="lv-LV" smtClean="0"/>
              <a:t>22.10.2020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F1FC4829-6A37-463C-8BBC-C90119C1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0E9C1A87-0AC8-433E-BB29-23BA9380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54460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2D8DCA-E59F-4383-B9D0-9F1D4583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407149A-2F1F-4C14-A9B9-33DAFF86D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D2DA8DC7-5D8D-485E-887F-111AAB607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BA69365-1797-4890-931E-B51A3F98C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6A9F-9CF7-4508-89B5-4F9AF2EB587C}" type="datetime1">
              <a:rPr lang="lv-LV" smtClean="0"/>
              <a:t>22.10.2020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AFB0EE09-F831-4859-AED9-FBF110D1C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BD0ECA5-9CA0-4A5C-8A34-B83C4399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88885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8AEC9D-8565-488C-868E-CA71B25D5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E9C2C5DF-A130-401B-8C0F-DA9822287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BCED276-81E2-4B99-BE67-D62A9A685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F35578B-E2F2-44E4-ADF9-6EA40D63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3FECA-08AF-4A36-9CEB-009EE3DDCD4F}" type="datetime1">
              <a:rPr lang="lv-LV" smtClean="0"/>
              <a:t>22.10.2020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E12CA0A-3CCD-4E7E-850A-BDC6133E7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DCF3A20-D5E0-4928-A830-C9F9F22F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7928115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7127D72-149E-46A5-8939-9C5D5325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ADEEC4F7-8DAF-45B1-ACA8-70BDB68B1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7C4E982-906C-49F6-898E-22741AED5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C312-230F-4C15-923C-4ACAD9F5E74F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A48053C-5E04-41C8-A43D-F03C6CB43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6A8C96A-B37F-4378-8FD7-2820C8AC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37603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A0A7DBEB-9350-42AA-AC85-6734DD68D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9B35EE5E-015A-4991-8CA3-6A0C4E1B7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BF14E75-7A08-4E74-8BE7-110C32FC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BF1F-25F5-4B4D-BC73-31FA8E4366B1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C2792CB-E1E9-427B-A576-54E2402E2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367B686-25F5-4C2B-8A5B-C82B069F1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E2E2-D37D-411D-BC35-89171FC0AA2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678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495F6-2C25-40C8-AF31-134B3390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7D655F-9D31-4586-978E-5EEC0538E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F441D-F14B-4A84-9F2A-59983BE40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2F27C-FD0A-4103-89AD-88AB2A98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1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59A571-7C64-455C-8E55-983F7801D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656B25-85B0-4C9F-B3A9-97D33888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A9886-70BF-4081-82A3-4D4B5DE8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6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73C0A-4C9E-46C6-B670-CD46C0FB0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1DF06-E32F-4C39-B333-EE05E957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F7283-085B-4F3D-80B5-8A111ABE5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B3F33-AAC2-4957-A485-8431DBF0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166AE-EFE3-4A9D-8798-C0959673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C06E86-3F04-4284-9F8F-BF906BC1E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9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2065D-AD68-4FCD-8B0F-0AEA3203A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F98931-4E3D-4954-B435-FE3A0E549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84916D-90C4-4444-AB2D-396A382BB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4767B-58A8-4CB1-AD05-3D04C07C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6AD23-BC5B-45E4-B84A-B62EE526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50EA4-2946-4BF7-BCA3-B61AD8E7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6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401DD2-8612-47F1-98D9-93EB9BEC1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D65E9-189A-4A8F-95E0-ADB1D7983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356D0-CDD8-4C71-8E35-7319BD28BD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1EC69-240F-44F3-886D-AF6B315EC12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D8D7A-F44E-49B3-9802-D06B6ED42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4A56A-2BDC-489C-9608-7F24A228FD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93D4C-6BF8-4F97-B479-F5B46402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2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AAE38238-A6EB-4297-A690-9EFBEB42A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F439CCB-6C36-464D-B443-45CE5BBFA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5AEB9D6-B94A-4AD0-BACF-A9EE0218F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AE8684E4-CADB-41F5-9AB8-FD5B80682D6A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5A4E519-B8DF-4D64-B98B-406CD8644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r>
              <a:rPr lang="lv-LV"/>
              <a:t>PROJEKTS. LĪDZ 31.07.2020. IEROBEŽOTA PIEEJAMĪBA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3340982-BDCD-4E70-9615-4C9BA06A2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1B9CE2E2-D37D-411D-BC35-89171FC0AA2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867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B21F2C-3EEA-44F0-AC75-E7EAFCC01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78790-4B1D-47AE-B00E-4393B4533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34531-E490-4255-9905-110158E171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D0C75-C70E-486C-BF1A-58ED26C98E16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910EF-C733-40DA-A043-9C1A44B32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EE7FA-8AA6-4D25-B5FD-2DD7550EC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74201" y="6533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536A7E30-6349-449F-914B-32859D11090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449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0AE7D2F8-9C66-4841-A9FC-7DF63358A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F9DD022B-B50F-45A4-9299-D06068614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2F28570-4E74-463C-8C1F-9895F90588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2F856-5A93-406D-8D3C-3A3CE5F06893}" type="datetimeFigureOut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EA71CA5-674F-4CF4-9782-F2507031A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C3939D3-954D-4389-9271-0CBD7DAB1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B3DE0-97BE-4F1F-A19B-E1DAA741B4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5445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AAE38238-A6EB-4297-A690-9EFBEB42A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F439CCB-6C36-464D-B443-45CE5BBFA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5AEB9D6-B94A-4AD0-BACF-A9EE0218F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16C3B-9A75-4BD3-9E3A-8C40E3B93A6C}" type="datetime1">
              <a:rPr lang="lv-LV" smtClean="0"/>
              <a:t>22.10.2020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5A4E519-B8DF-4D64-B98B-406CD8644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3340982-BDCD-4E70-9615-4C9BA06A2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1B9CE2E2-D37D-411D-BC35-89171FC0AA2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347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28A484B-097A-4E3A-B622-0E071A74E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40430"/>
            <a:ext cx="6076308" cy="22063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Reemigrantu apkalpošana kredītiestādēs</a:t>
            </a:r>
          </a:p>
        </p:txBody>
      </p:sp>
      <p:sp>
        <p:nvSpPr>
          <p:cNvPr id="46" name="Freeform 5">
            <a:extLst>
              <a:ext uri="{FF2B5EF4-FFF2-40B4-BE49-F238E27FC236}">
                <a16:creationId xmlns:a16="http://schemas.microsoft.com/office/drawing/2014/main" id="{AF1E5E62-9EB9-408E-AE53-A04A4C811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4">
            <a:extLst>
              <a:ext uri="{FF2B5EF4-FFF2-40B4-BE49-F238E27FC236}">
                <a16:creationId xmlns:a16="http://schemas.microsoft.com/office/drawing/2014/main" id="{BBE0348A-08E8-4724-9387-41A6D9AC53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336" y="427161"/>
            <a:ext cx="4020877" cy="1276629"/>
          </a:xfrm>
          <a:prstGeom prst="rect">
            <a:avLst/>
          </a:prstGeom>
        </p:spPr>
      </p:pic>
      <p:sp>
        <p:nvSpPr>
          <p:cNvPr id="50" name="Freeform 7">
            <a:extLst>
              <a:ext uri="{FF2B5EF4-FFF2-40B4-BE49-F238E27FC236}">
                <a16:creationId xmlns:a16="http://schemas.microsoft.com/office/drawing/2014/main" id="{9C5704B2-7C5B-4738-AF0D-4A2756A6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Freeform 6">
            <a:extLst>
              <a:ext uri="{FF2B5EF4-FFF2-40B4-BE49-F238E27FC236}">
                <a16:creationId xmlns:a16="http://schemas.microsoft.com/office/drawing/2014/main" id="{DFB36DC4-A410-4DF1-8453-1D85743F5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3319"/>
            <a:ext cx="7092887" cy="2174681"/>
          </a:xfrm>
          <a:custGeom>
            <a:avLst/>
            <a:gdLst>
              <a:gd name="connsiteX0" fmla="*/ 0 w 7092887"/>
              <a:gd name="connsiteY0" fmla="*/ 0 h 2174681"/>
              <a:gd name="connsiteX1" fmla="*/ 7092887 w 7092887"/>
              <a:gd name="connsiteY1" fmla="*/ 0 h 2174681"/>
              <a:gd name="connsiteX2" fmla="*/ 6085725 w 7092887"/>
              <a:gd name="connsiteY2" fmla="*/ 2174681 h 2174681"/>
              <a:gd name="connsiteX3" fmla="*/ 1524000 w 7092887"/>
              <a:gd name="connsiteY3" fmla="*/ 2174681 h 2174681"/>
              <a:gd name="connsiteX4" fmla="*/ 1200418 w 7092887"/>
              <a:gd name="connsiteY4" fmla="*/ 2174681 h 2174681"/>
              <a:gd name="connsiteX5" fmla="*/ 0 w 7092887"/>
              <a:gd name="connsiteY5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2887" h="2174681">
                <a:moveTo>
                  <a:pt x="0" y="0"/>
                </a:moveTo>
                <a:lnTo>
                  <a:pt x="7092887" y="0"/>
                </a:lnTo>
                <a:lnTo>
                  <a:pt x="6085725" y="2174681"/>
                </a:lnTo>
                <a:lnTo>
                  <a:pt x="1524000" y="2174681"/>
                </a:lnTo>
                <a:lnTo>
                  <a:pt x="1200418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B2B2B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FF3829-04DA-4690-96AD-90FDFE1F2FE5}"/>
              </a:ext>
            </a:extLst>
          </p:cNvPr>
          <p:cNvSpPr txBox="1"/>
          <p:nvPr/>
        </p:nvSpPr>
        <p:spPr>
          <a:xfrm>
            <a:off x="10476411" y="6230784"/>
            <a:ext cx="1907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20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22.10.2020.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0558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8D0418E-841A-4011-BB44-82879E2C4E05}"/>
              </a:ext>
            </a:extLst>
          </p:cNvPr>
          <p:cNvSpPr/>
          <p:nvPr/>
        </p:nvSpPr>
        <p:spPr>
          <a:xfrm rot="5400000">
            <a:off x="5896255" y="641279"/>
            <a:ext cx="241443" cy="1219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D2AA7E95-83F6-4A92-8852-4DDC3A97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885" y="2827919"/>
            <a:ext cx="3080181" cy="9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8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Virsraksts 4">
            <a:extLst>
              <a:ext uri="{FF2B5EF4-FFF2-40B4-BE49-F238E27FC236}">
                <a16:creationId xmlns:a16="http://schemas.microsoft.com/office/drawing/2014/main" id="{8360230D-16C6-40F7-884D-7CC21C8FA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311" y="2945524"/>
            <a:ext cx="6976822" cy="227438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lv-LV" sz="4400" b="1" dirty="0">
                <a:solidFill>
                  <a:schemeClr val="accent4"/>
                </a:solidFill>
              </a:rPr>
              <a:t>PAPILDUS ŠKĒRŠĻU REEMIGRANTIEM NAV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375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2AE3EC9-7F8C-42A5-A3AF-D19463C2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445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6000" dirty="0"/>
              <a:t>Konta atvēršana</a:t>
            </a:r>
            <a:endParaRPr lang="en-US" sz="6000" dirty="0"/>
          </a:p>
        </p:txBody>
      </p:sp>
      <p:grpSp>
        <p:nvGrpSpPr>
          <p:cNvPr id="8" name="Grupa 7">
            <a:extLst>
              <a:ext uri="{FF2B5EF4-FFF2-40B4-BE49-F238E27FC236}">
                <a16:creationId xmlns:a16="http://schemas.microsoft.com/office/drawing/2014/main" id="{DD43907B-C7FE-45DA-8CCF-466325FE03B2}"/>
              </a:ext>
            </a:extLst>
          </p:cNvPr>
          <p:cNvGrpSpPr/>
          <p:nvPr/>
        </p:nvGrpSpPr>
        <p:grpSpPr>
          <a:xfrm>
            <a:off x="0" y="0"/>
            <a:ext cx="12192000" cy="2020711"/>
            <a:chOff x="0" y="0"/>
            <a:chExt cx="12192000" cy="1510949"/>
          </a:xfrm>
          <a:solidFill>
            <a:schemeClr val="bg1">
              <a:lumMod val="75000"/>
            </a:schemeClr>
          </a:solidFill>
        </p:grpSpPr>
        <p:sp>
          <p:nvSpPr>
            <p:cNvPr id="5" name="Taisnstūris 4">
              <a:extLst>
                <a:ext uri="{FF2B5EF4-FFF2-40B4-BE49-F238E27FC236}">
                  <a16:creationId xmlns:a16="http://schemas.microsoft.com/office/drawing/2014/main" id="{FB65C3C2-023B-49E5-8097-35CC47322A9B}"/>
                </a:ext>
              </a:extLst>
            </p:cNvPr>
            <p:cNvSpPr/>
            <p:nvPr/>
          </p:nvSpPr>
          <p:spPr>
            <a:xfrm>
              <a:off x="0" y="0"/>
              <a:ext cx="12192000" cy="1117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7" name="Taisnstūris 6">
              <a:extLst>
                <a:ext uri="{FF2B5EF4-FFF2-40B4-BE49-F238E27FC236}">
                  <a16:creationId xmlns:a16="http://schemas.microsoft.com/office/drawing/2014/main" id="{A44B7C29-5CFC-4218-A57A-EEDC6D0C978E}"/>
                </a:ext>
              </a:extLst>
            </p:cNvPr>
            <p:cNvSpPr/>
            <p:nvPr/>
          </p:nvSpPr>
          <p:spPr>
            <a:xfrm>
              <a:off x="0" y="1313393"/>
              <a:ext cx="12192000" cy="1975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grpSp>
        <p:nvGrpSpPr>
          <p:cNvPr id="9" name="Grupa 8">
            <a:extLst>
              <a:ext uri="{FF2B5EF4-FFF2-40B4-BE49-F238E27FC236}">
                <a16:creationId xmlns:a16="http://schemas.microsoft.com/office/drawing/2014/main" id="{4DF5D435-E825-4604-A07B-230CD24D8B1A}"/>
              </a:ext>
            </a:extLst>
          </p:cNvPr>
          <p:cNvGrpSpPr/>
          <p:nvPr/>
        </p:nvGrpSpPr>
        <p:grpSpPr>
          <a:xfrm rot="10800000">
            <a:off x="0" y="4837288"/>
            <a:ext cx="12192000" cy="2033764"/>
            <a:chOff x="0" y="0"/>
            <a:chExt cx="12192000" cy="1510949"/>
          </a:xfrm>
          <a:solidFill>
            <a:schemeClr val="bg1">
              <a:lumMod val="75000"/>
            </a:schemeClr>
          </a:solidFill>
        </p:grpSpPr>
        <p:sp>
          <p:nvSpPr>
            <p:cNvPr id="10" name="Taisnstūris 9">
              <a:extLst>
                <a:ext uri="{FF2B5EF4-FFF2-40B4-BE49-F238E27FC236}">
                  <a16:creationId xmlns:a16="http://schemas.microsoft.com/office/drawing/2014/main" id="{0980BA3B-AA9A-42C7-B3E8-465DA1229008}"/>
                </a:ext>
              </a:extLst>
            </p:cNvPr>
            <p:cNvSpPr/>
            <p:nvPr/>
          </p:nvSpPr>
          <p:spPr>
            <a:xfrm>
              <a:off x="0" y="0"/>
              <a:ext cx="12192000" cy="1117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1" name="Taisnstūris 10">
              <a:extLst>
                <a:ext uri="{FF2B5EF4-FFF2-40B4-BE49-F238E27FC236}">
                  <a16:creationId xmlns:a16="http://schemas.microsoft.com/office/drawing/2014/main" id="{9CC8C25D-2862-4772-B5C5-89F81CEEC8FB}"/>
                </a:ext>
              </a:extLst>
            </p:cNvPr>
            <p:cNvSpPr/>
            <p:nvPr/>
          </p:nvSpPr>
          <p:spPr>
            <a:xfrm>
              <a:off x="0" y="1313393"/>
              <a:ext cx="12192000" cy="1975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382695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DF4C076-27DF-4A9E-BF12-3DBB89F603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116033"/>
              </p:ext>
            </p:extLst>
          </p:nvPr>
        </p:nvGraphicFramePr>
        <p:xfrm>
          <a:off x="838200" y="10835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334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C0AA9-E19B-452C-96C9-236CBBC21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806" y="286772"/>
            <a:ext cx="10039034" cy="1300957"/>
          </a:xfrm>
        </p:spPr>
        <p:txBody>
          <a:bodyPr anchor="b">
            <a:normAutofit/>
          </a:bodyPr>
          <a:lstStyle/>
          <a:p>
            <a:r>
              <a:rPr lang="lv-LV" sz="4000" dirty="0"/>
              <a:t>Kredītiestādei ir pienākums veikt klientu izpēti*.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D3A65-F809-4ACE-9CBD-8610F3B8C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644" y="2027273"/>
            <a:ext cx="10039033" cy="380456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lv-LV" sz="2400" dirty="0"/>
              <a:t>Klienta izpēte ir uz risku novērtējumu balstīts darbību kopums, kas vērsts uz sava klienta «pazīšanu». </a:t>
            </a:r>
          </a:p>
          <a:p>
            <a:pPr algn="just">
              <a:lnSpc>
                <a:spcPct val="100000"/>
              </a:lnSpc>
            </a:pPr>
            <a:r>
              <a:rPr lang="lv-LV" sz="2400" dirty="0"/>
              <a:t>Tās ietvaros kredītiestādei jāveic vairāki pasākumi, t.sk.:</a:t>
            </a:r>
          </a:p>
          <a:p>
            <a:pPr lvl="1" algn="just">
              <a:lnSpc>
                <a:spcPct val="100000"/>
              </a:lnSpc>
            </a:pPr>
            <a:r>
              <a:rPr lang="lv-LV" dirty="0"/>
              <a:t>jāidentificē klients;</a:t>
            </a:r>
          </a:p>
          <a:p>
            <a:pPr lvl="1" algn="just">
              <a:lnSpc>
                <a:spcPct val="100000"/>
              </a:lnSpc>
            </a:pPr>
            <a:r>
              <a:rPr lang="lv-LV" dirty="0">
                <a:solidFill>
                  <a:schemeClr val="bg1">
                    <a:lumMod val="75000"/>
                  </a:schemeClr>
                </a:solidFill>
              </a:rPr>
              <a:t>jānoskaidro klienta patiesais labuma guvējs</a:t>
            </a:r>
            <a:r>
              <a:rPr lang="lv-LV" dirty="0"/>
              <a:t>; </a:t>
            </a:r>
          </a:p>
          <a:p>
            <a:pPr lvl="1" algn="just">
              <a:lnSpc>
                <a:spcPct val="100000"/>
              </a:lnSpc>
            </a:pPr>
            <a:r>
              <a:rPr lang="lv-LV" dirty="0"/>
              <a:t>jāiegūst informācija par darījuma attiecību mērķi un paredzamo būtību; </a:t>
            </a:r>
          </a:p>
          <a:p>
            <a:pPr lvl="1" algn="just">
              <a:lnSpc>
                <a:spcPct val="100000"/>
              </a:lnSpc>
            </a:pPr>
            <a:r>
              <a:rPr lang="lv-LV" dirty="0"/>
              <a:t>jāveic darījumu uzraudzība - tai skaitā pārbaudes, kas apstiprina, ka darījuma attiecību laikā slēgtie darījumi tiek veikti saskaņā ar kredītiestādes rīcībā esošo informāciju par klientu, tā saimniecisko darbību, risku profilu un līdzekļu izcelsmi;</a:t>
            </a:r>
          </a:p>
          <a:p>
            <a:pPr lvl="1" algn="just">
              <a:lnSpc>
                <a:spcPct val="100000"/>
              </a:lnSpc>
            </a:pPr>
            <a:r>
              <a:rPr lang="lv-LV" dirty="0"/>
              <a:t>jānodrošina iegūtās informācijas uzglabāšana, regulāra izvērtēšana un aktualizēšana.</a:t>
            </a:r>
          </a:p>
          <a:p>
            <a:pPr marL="0" indent="0">
              <a:buNone/>
            </a:pPr>
            <a:endParaRPr lang="lv-LV" sz="2400" dirty="0"/>
          </a:p>
          <a:p>
            <a:endParaRPr lang="en-US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28736B-727C-41AE-9D44-672030BDF695}"/>
              </a:ext>
            </a:extLst>
          </p:cNvPr>
          <p:cNvSpPr/>
          <p:nvPr/>
        </p:nvSpPr>
        <p:spPr>
          <a:xfrm>
            <a:off x="0" y="-1013"/>
            <a:ext cx="3760342" cy="28778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D08F5-0A6A-4260-8F89-8EDE8DDB355A}"/>
              </a:ext>
            </a:extLst>
          </p:cNvPr>
          <p:cNvSpPr txBox="1"/>
          <p:nvPr/>
        </p:nvSpPr>
        <p:spPr>
          <a:xfrm>
            <a:off x="355600" y="6319520"/>
            <a:ext cx="11602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Noziedzīgi iegūtu līdzekļu legalizācijas un terorisma un proliferācijas finansēšanas novēršanas likuma 11., 11.</a:t>
            </a:r>
            <a:r>
              <a:rPr kumimoji="0" lang="lv-LV" sz="16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lv-LV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pants</a:t>
            </a:r>
          </a:p>
        </p:txBody>
      </p:sp>
    </p:spTree>
    <p:extLst>
      <p:ext uri="{BB962C8B-B14F-4D97-AF65-F5344CB8AC3E}">
        <p14:creationId xmlns:p14="http://schemas.microsoft.com/office/powerpoint/2010/main" val="1809215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FD469A-348A-447A-90B4-5459877F6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50537"/>
            <a:ext cx="10515600" cy="4956290"/>
          </a:xfrm>
        </p:spPr>
        <p:txBody>
          <a:bodyPr>
            <a:noAutofit/>
          </a:bodyPr>
          <a:lstStyle/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lv-LV" sz="2200" dirty="0">
                <a:effectLst/>
                <a:ea typeface="Times New Roman" panose="02020603050405020304" pitchFamily="18" charset="0"/>
              </a:rPr>
              <a:t>Identifikācija: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lv-LV" sz="1800" dirty="0">
                <a:ea typeface="Calibri" panose="020F0502020204030204" pitchFamily="34" charset="0"/>
              </a:rPr>
              <a:t>Personu apliecinošs dokuments, uzturēšanās atļauja u.c.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lv-LV" sz="1800" dirty="0">
                <a:effectLst/>
                <a:ea typeface="Calibri" panose="020F0502020204030204" pitchFamily="34" charset="0"/>
              </a:rPr>
              <a:t>Atbilstoši apstāk</a:t>
            </a:r>
            <a:r>
              <a:rPr lang="lv-LV" sz="1800" dirty="0">
                <a:ea typeface="Calibri" panose="020F0502020204030204" pitchFamily="34" charset="0"/>
              </a:rPr>
              <a:t>ļiem iespējama g</a:t>
            </a:r>
            <a:r>
              <a:rPr lang="lv-LV" sz="1800" dirty="0">
                <a:effectLst/>
                <a:ea typeface="Calibri" panose="020F0502020204030204" pitchFamily="34" charset="0"/>
              </a:rPr>
              <a:t>an klātienē, gan neklātienē.</a:t>
            </a:r>
            <a:endParaRPr lang="lv-LV" sz="1800" dirty="0">
              <a:ea typeface="Calibri" panose="020F0502020204030204" pitchFamily="34" charset="0"/>
            </a:endParaRPr>
          </a:p>
          <a:p>
            <a:pPr marL="800100" lvl="1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lv-LV" sz="1800" dirty="0">
              <a:ea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Līdzekļu izcelsme: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lv-LV" sz="1800" dirty="0">
                <a:ea typeface="Calibri" panose="020F0502020204030204" pitchFamily="34" charset="0"/>
              </a:rPr>
              <a:t>Kontu izraksti no kredītiestādes ārvalstī, kurā ir vai iepriekš ir bijis atvērts konts;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lv-LV" sz="1800" dirty="0">
                <a:effectLst/>
                <a:ea typeface="Calibri" panose="020F0502020204030204" pitchFamily="34" charset="0"/>
              </a:rPr>
              <a:t>Skaidra nauda – darba līgums, izmaksas kvītis, citi dokumenti, kas apliecina līdzekļu izcelsmi;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lv-LV" sz="1800" dirty="0">
                <a:effectLst/>
                <a:ea typeface="Calibri" panose="020F0502020204030204" pitchFamily="34" charset="0"/>
              </a:rPr>
              <a:t>u.c.</a:t>
            </a:r>
            <a:endParaRPr lang="lv-LV" sz="1800" dirty="0">
              <a:ea typeface="Calibri" panose="020F0502020204030204" pitchFamily="34" charset="0"/>
            </a:endParaRPr>
          </a:p>
          <a:p>
            <a:pPr marL="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lv-LV" sz="1800" dirty="0">
              <a:ea typeface="Calibri" panose="020F0502020204030204" pitchFamily="34" charset="0"/>
            </a:endParaRPr>
          </a:p>
          <a:p>
            <a:pPr marL="0" lvl="1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dirty="0">
                <a:ea typeface="Calibri" panose="020F0502020204030204" pitchFamily="34" charset="0"/>
              </a:rPr>
              <a:t>Gadījumos, kuros pakalpojums nepieciešams nerezidentam, jāņem vērā, ka riski ir augstāki, to pārvaldība sarežģītāka un prasības lielākas. </a:t>
            </a:r>
          </a:p>
          <a:p>
            <a:pPr marL="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lv-LV" sz="1800" dirty="0">
              <a:ea typeface="Calibri" panose="020F0502020204030204" pitchFamily="34" charset="0"/>
            </a:endParaRPr>
          </a:p>
          <a:p>
            <a:pPr marL="0" lvl="1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dirty="0">
                <a:ea typeface="Calibri" panose="020F0502020204030204" pitchFamily="34" charset="0"/>
              </a:rPr>
              <a:t>Kontu atvēršanas un pakalpojumu saņemšanas i</a:t>
            </a:r>
            <a:r>
              <a:rPr lang="lv-LV" sz="1800" dirty="0">
                <a:effectLst/>
                <a:ea typeface="Calibri" panose="020F0502020204030204" pitchFamily="34" charset="0"/>
              </a:rPr>
              <a:t>zmaksas nerezidentiem var būt augstākas, ņemot vērā, ka uzraudzība, kas jānodrošina no kredītiestādes puses ir padziļinātāka un prasa vairāk resursus.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lv-LV" sz="1800" dirty="0">
              <a:effectLst/>
              <a:ea typeface="Calibri" panose="020F0502020204030204" pitchFamily="34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4F7C25EF-3F53-4D05-AFA0-61F1524F6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CE2E2-D37D-411D-BC35-89171FC0AA21}" type="slidenum">
              <a:rPr kumimoji="0" lang="lv-LV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lv-LV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1015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2AE3EC9-7F8C-42A5-A3AF-D19463C2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445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6000" dirty="0"/>
              <a:t>Kreditēšana</a:t>
            </a:r>
            <a:endParaRPr lang="en-US" sz="6000" dirty="0"/>
          </a:p>
        </p:txBody>
      </p:sp>
      <p:grpSp>
        <p:nvGrpSpPr>
          <p:cNvPr id="8" name="Grupa 7">
            <a:extLst>
              <a:ext uri="{FF2B5EF4-FFF2-40B4-BE49-F238E27FC236}">
                <a16:creationId xmlns:a16="http://schemas.microsoft.com/office/drawing/2014/main" id="{DD43907B-C7FE-45DA-8CCF-466325FE03B2}"/>
              </a:ext>
            </a:extLst>
          </p:cNvPr>
          <p:cNvGrpSpPr/>
          <p:nvPr/>
        </p:nvGrpSpPr>
        <p:grpSpPr>
          <a:xfrm>
            <a:off x="0" y="0"/>
            <a:ext cx="12192000" cy="2020711"/>
            <a:chOff x="0" y="0"/>
            <a:chExt cx="12192000" cy="1510949"/>
          </a:xfrm>
          <a:solidFill>
            <a:schemeClr val="bg1">
              <a:lumMod val="75000"/>
            </a:schemeClr>
          </a:solidFill>
        </p:grpSpPr>
        <p:sp>
          <p:nvSpPr>
            <p:cNvPr id="5" name="Taisnstūris 4">
              <a:extLst>
                <a:ext uri="{FF2B5EF4-FFF2-40B4-BE49-F238E27FC236}">
                  <a16:creationId xmlns:a16="http://schemas.microsoft.com/office/drawing/2014/main" id="{FB65C3C2-023B-49E5-8097-35CC47322A9B}"/>
                </a:ext>
              </a:extLst>
            </p:cNvPr>
            <p:cNvSpPr/>
            <p:nvPr/>
          </p:nvSpPr>
          <p:spPr>
            <a:xfrm>
              <a:off x="0" y="0"/>
              <a:ext cx="12192000" cy="1117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7" name="Taisnstūris 6">
              <a:extLst>
                <a:ext uri="{FF2B5EF4-FFF2-40B4-BE49-F238E27FC236}">
                  <a16:creationId xmlns:a16="http://schemas.microsoft.com/office/drawing/2014/main" id="{A44B7C29-5CFC-4218-A57A-EEDC6D0C978E}"/>
                </a:ext>
              </a:extLst>
            </p:cNvPr>
            <p:cNvSpPr/>
            <p:nvPr/>
          </p:nvSpPr>
          <p:spPr>
            <a:xfrm>
              <a:off x="0" y="1313393"/>
              <a:ext cx="12192000" cy="1975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grpSp>
        <p:nvGrpSpPr>
          <p:cNvPr id="9" name="Grupa 8">
            <a:extLst>
              <a:ext uri="{FF2B5EF4-FFF2-40B4-BE49-F238E27FC236}">
                <a16:creationId xmlns:a16="http://schemas.microsoft.com/office/drawing/2014/main" id="{4DF5D435-E825-4604-A07B-230CD24D8B1A}"/>
              </a:ext>
            </a:extLst>
          </p:cNvPr>
          <p:cNvGrpSpPr/>
          <p:nvPr/>
        </p:nvGrpSpPr>
        <p:grpSpPr>
          <a:xfrm rot="10800000">
            <a:off x="0" y="4837288"/>
            <a:ext cx="12192000" cy="2033764"/>
            <a:chOff x="0" y="0"/>
            <a:chExt cx="12192000" cy="1510949"/>
          </a:xfrm>
          <a:solidFill>
            <a:schemeClr val="bg1">
              <a:lumMod val="75000"/>
            </a:schemeClr>
          </a:solidFill>
        </p:grpSpPr>
        <p:sp>
          <p:nvSpPr>
            <p:cNvPr id="10" name="Taisnstūris 9">
              <a:extLst>
                <a:ext uri="{FF2B5EF4-FFF2-40B4-BE49-F238E27FC236}">
                  <a16:creationId xmlns:a16="http://schemas.microsoft.com/office/drawing/2014/main" id="{0980BA3B-AA9A-42C7-B3E8-465DA1229008}"/>
                </a:ext>
              </a:extLst>
            </p:cNvPr>
            <p:cNvSpPr/>
            <p:nvPr/>
          </p:nvSpPr>
          <p:spPr>
            <a:xfrm>
              <a:off x="0" y="0"/>
              <a:ext cx="12192000" cy="1117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1" name="Taisnstūris 10">
              <a:extLst>
                <a:ext uri="{FF2B5EF4-FFF2-40B4-BE49-F238E27FC236}">
                  <a16:creationId xmlns:a16="http://schemas.microsoft.com/office/drawing/2014/main" id="{9CC8C25D-2862-4772-B5C5-89F81CEEC8FB}"/>
                </a:ext>
              </a:extLst>
            </p:cNvPr>
            <p:cNvSpPr/>
            <p:nvPr/>
          </p:nvSpPr>
          <p:spPr>
            <a:xfrm>
              <a:off x="0" y="1313393"/>
              <a:ext cx="12192000" cy="1975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1849484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D53C2C9-2AC5-41D2-BEB0-062334BB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b="1" dirty="0">
                <a:latin typeface="Montserrat" panose="00000500000000000000" pitchFamily="2" charset="0"/>
              </a:rPr>
              <a:t>Būtiskākie nosacījumi visiem vienādi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2AE47-190B-42B9-8DF9-6C37AC6CC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1B9CE2E2-D37D-411D-BC35-89171FC0AA21}" type="slidenum">
              <a:rPr kumimoji="0" lang="lv-LV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lv-LV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20" name="Satura vietturis 2">
            <a:extLst>
              <a:ext uri="{FF2B5EF4-FFF2-40B4-BE49-F238E27FC236}">
                <a16:creationId xmlns:a16="http://schemas.microsoft.com/office/drawing/2014/main" id="{15D88FA4-84EF-42B1-8475-A12839A7BB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075747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0030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4288B62-0131-4EC0-9D96-A4D0E5B3B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 fontScale="90000"/>
          </a:bodyPr>
          <a:lstStyle/>
          <a:p>
            <a:r>
              <a:rPr lang="lv-LV" dirty="0"/>
              <a:t>Dokumenti un nepieciešamais laiks</a:t>
            </a:r>
          </a:p>
        </p:txBody>
      </p:sp>
      <p:graphicFrame>
        <p:nvGraphicFramePr>
          <p:cNvPr id="5" name="Satura vietturis 2">
            <a:extLst>
              <a:ext uri="{FF2B5EF4-FFF2-40B4-BE49-F238E27FC236}">
                <a16:creationId xmlns:a16="http://schemas.microsoft.com/office/drawing/2014/main" id="{08924C90-84B3-4159-8CB0-6B649384CE3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2969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10067E3EB0AF4A889A87C433FEF638" ma:contentTypeVersion="12" ma:contentTypeDescription="Create a new document." ma:contentTypeScope="" ma:versionID="c81468cf0e07d503126e80201b7abe45">
  <xsd:schema xmlns:xsd="http://www.w3.org/2001/XMLSchema" xmlns:xs="http://www.w3.org/2001/XMLSchema" xmlns:p="http://schemas.microsoft.com/office/2006/metadata/properties" xmlns:ns2="d5bfda95-7fad-4336-b839-9f16f5c9f2fe" xmlns:ns3="860946da-6400-4646-97d2-c91a636ef2d1" targetNamespace="http://schemas.microsoft.com/office/2006/metadata/properties" ma:root="true" ma:fieldsID="a89b1707822cbc578a02da11eede94a0" ns2:_="" ns3:_="">
    <xsd:import namespace="d5bfda95-7fad-4336-b839-9f16f5c9f2fe"/>
    <xsd:import namespace="860946da-6400-4646-97d2-c91a636ef2d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bfda95-7fad-4336-b839-9f16f5c9f2f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946da-6400-4646-97d2-c91a636ef2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179D8E-A672-449C-92EB-119B70901C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DC8B05-F5CE-4A59-820B-751D821DE7BC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860946da-6400-4646-97d2-c91a636ef2d1"/>
    <ds:schemaRef ds:uri="d5bfda95-7fad-4336-b839-9f16f5c9f2fe"/>
  </ds:schemaRefs>
</ds:datastoreItem>
</file>

<file path=customXml/itemProps3.xml><?xml version="1.0" encoding="utf-8"?>
<ds:datastoreItem xmlns:ds="http://schemas.openxmlformats.org/officeDocument/2006/customXml" ds:itemID="{C4678D35-A0ED-48B4-B60C-1EE832CBE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bfda95-7fad-4336-b839-9f16f5c9f2fe"/>
    <ds:schemaRef ds:uri="860946da-6400-4646-97d2-c91a636ef2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377</Words>
  <Application>Microsoft Office PowerPoint</Application>
  <PresentationFormat>Platekrāna</PresentationFormat>
  <Paragraphs>47</Paragraphs>
  <Slides>10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7</vt:i4>
      </vt:variant>
      <vt:variant>
        <vt:lpstr>Dizains</vt:lpstr>
      </vt:variant>
      <vt:variant>
        <vt:i4>5</vt:i4>
      </vt:variant>
      <vt:variant>
        <vt:lpstr>Slaidu virsraksti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Montserrat</vt:lpstr>
      <vt:lpstr>Symbol</vt:lpstr>
      <vt:lpstr>Verdana</vt:lpstr>
      <vt:lpstr>Wingdings</vt:lpstr>
      <vt:lpstr>Office Theme</vt:lpstr>
      <vt:lpstr>Office dizains</vt:lpstr>
      <vt:lpstr>1_Office Theme</vt:lpstr>
      <vt:lpstr>1_Office dizains</vt:lpstr>
      <vt:lpstr>3_Office dizains</vt:lpstr>
      <vt:lpstr>Reemigrantu apkalpošana kredītiestādēs</vt:lpstr>
      <vt:lpstr>PAPILDUS ŠKĒRŠĻU REEMIGRANTIEM NAV</vt:lpstr>
      <vt:lpstr>Konta atvēršana</vt:lpstr>
      <vt:lpstr>PowerPoint prezentācija</vt:lpstr>
      <vt:lpstr>Kredītiestādei ir pienākums veikt klientu izpēti*.</vt:lpstr>
      <vt:lpstr>PowerPoint prezentācija</vt:lpstr>
      <vt:lpstr>Kreditēšana</vt:lpstr>
      <vt:lpstr>Būtiskākie nosacījumi visiem vienādi</vt:lpstr>
      <vt:lpstr>Dokumenti un nepieciešamais laiks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NOSAUKUMS</dc:title>
  <dc:creator>Edgars Pastars</dc:creator>
  <cp:lastModifiedBy>Laima Letiņa</cp:lastModifiedBy>
  <cp:revision>7</cp:revision>
  <cp:lastPrinted>2020-10-22T17:20:42Z</cp:lastPrinted>
  <dcterms:created xsi:type="dcterms:W3CDTF">2020-10-13T06:31:16Z</dcterms:created>
  <dcterms:modified xsi:type="dcterms:W3CDTF">2020-10-22T17:21:26Z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0x010100C110067E3EB0AF4A889A87C433FEF638</vt:lpwstr>
  </property>
</Properties>
</file>